
<file path=[Content_Types].xml><?xml version="1.0" encoding="utf-8"?>
<Types xmlns="http://schemas.openxmlformats.org/package/2006/content-types">
  <Default Extension="xml" ContentType="application/xml"/>
  <Default Extension="jpeg" ContentType="image/jpeg"/>
  <Default Extension="tif" ContentType="image/tiff"/>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0"/>
  </p:notesMasterIdLst>
  <p:sldIdLst>
    <p:sldId id="256" r:id="rId2"/>
    <p:sldId id="257" r:id="rId3"/>
    <p:sldId id="258" r:id="rId4"/>
    <p:sldId id="270" r:id="rId5"/>
    <p:sldId id="259" r:id="rId6"/>
    <p:sldId id="260" r:id="rId7"/>
    <p:sldId id="272" r:id="rId8"/>
    <p:sldId id="261" r:id="rId9"/>
    <p:sldId id="262" r:id="rId10"/>
    <p:sldId id="263" r:id="rId11"/>
    <p:sldId id="265" r:id="rId12"/>
    <p:sldId id="273" r:id="rId13"/>
    <p:sldId id="264" r:id="rId14"/>
    <p:sldId id="266" r:id="rId15"/>
    <p:sldId id="267" r:id="rId16"/>
    <p:sldId id="268" r:id="rId17"/>
    <p:sldId id="274" r:id="rId18"/>
    <p:sldId id="269"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32"/>
    <p:restoredTop sz="80503"/>
  </p:normalViewPr>
  <p:slideViewPr>
    <p:cSldViewPr snapToGrid="0" snapToObjects="1">
      <p:cViewPr>
        <p:scale>
          <a:sx n="92" d="100"/>
          <a:sy n="92" d="100"/>
        </p:scale>
        <p:origin x="144" y="-3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notesMaster" Target="notesMasters/notesMaster1.xml"/><Relationship Id="rId21" Type="http://schemas.openxmlformats.org/officeDocument/2006/relationships/presProps" Target="presProps.xml"/><Relationship Id="rId22" Type="http://schemas.openxmlformats.org/officeDocument/2006/relationships/viewProps" Target="viewProps.xml"/><Relationship Id="rId23" Type="http://schemas.openxmlformats.org/officeDocument/2006/relationships/theme" Target="theme/theme1.xml"/><Relationship Id="rId24"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B595C7C-77E7-6F4C-84F1-14CFD8C203E2}" type="datetimeFigureOut">
              <a:rPr kumimoji="1" lang="zh-CN" altLang="en-US" smtClean="0"/>
              <a:t>2017/5/24</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幻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BD5C859-CDD2-3B40-9A11-94FEE0C90BC4}" type="slidenum">
              <a:rPr kumimoji="1" lang="zh-CN" altLang="en-US" smtClean="0"/>
              <a:t>‹#›</a:t>
            </a:fld>
            <a:endParaRPr kumimoji="1" lang="zh-CN" altLang="en-US"/>
          </a:p>
        </p:txBody>
      </p:sp>
    </p:spTree>
    <p:extLst>
      <p:ext uri="{BB962C8B-B14F-4D97-AF65-F5344CB8AC3E}">
        <p14:creationId xmlns:p14="http://schemas.microsoft.com/office/powerpoint/2010/main" val="165825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effectLst/>
              </a:rPr>
              <a:t>目前的阴影检测方法大多偏重于动态阴影检测 </a:t>
            </a:r>
            <a:endParaRPr lang="zh-CN" alt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effectLst/>
              </a:rPr>
              <a:t>利用帧差法检测出动态的目标，然后对目标和阴影进行分离 </a:t>
            </a:r>
            <a:endParaRPr lang="zh-CN" alt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dirty="0" smtClean="0"/>
              <a:t>能获取</a:t>
            </a:r>
            <a:r>
              <a:rPr kumimoji="1" lang="en-US" altLang="zh-CN" dirty="0" smtClean="0"/>
              <a:t>background</a:t>
            </a:r>
            <a:r>
              <a:rPr kumimoji="1" lang="zh-CN" altLang="en-US" dirty="0" smtClean="0"/>
              <a:t>，得到</a:t>
            </a:r>
            <a:r>
              <a:rPr lang="zh-CN" altLang="en-US" sz="1200" dirty="0" smtClean="0">
                <a:effectLst/>
              </a:rPr>
              <a:t>多幅图像的信息，信息量大</a:t>
            </a: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effectLst/>
              </a:rPr>
              <a:t>静态阴影检测难度较大 </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[14] H. Gong, D. </a:t>
            </a:r>
            <a:r>
              <a:rPr lang="en-US" altLang="zh-CN" sz="1200" kern="1200" dirty="0" err="1" smtClean="0">
                <a:solidFill>
                  <a:schemeClr val="tx1"/>
                </a:solidFill>
                <a:effectLst/>
                <a:latin typeface="+mn-lt"/>
                <a:ea typeface="+mn-ea"/>
                <a:cs typeface="+mn-cs"/>
              </a:rPr>
              <a:t>Cosker</a:t>
            </a:r>
            <a:r>
              <a:rPr lang="en-US" altLang="zh-CN" sz="1200" kern="1200" dirty="0" smtClean="0">
                <a:solidFill>
                  <a:schemeClr val="tx1"/>
                </a:solidFill>
                <a:effectLst/>
                <a:latin typeface="+mn-lt"/>
                <a:ea typeface="+mn-ea"/>
                <a:cs typeface="+mn-cs"/>
              </a:rPr>
              <a:t>, “User-Assisted Shadow Removal,” Image and Vision Computing </a:t>
            </a:r>
            <a:r>
              <a:rPr lang="en-US" altLang="zh-CN" sz="1200" b="1" kern="1200" dirty="0" smtClean="0">
                <a:solidFill>
                  <a:schemeClr val="tx1"/>
                </a:solidFill>
                <a:effectLst/>
                <a:latin typeface="+mn-lt"/>
                <a:ea typeface="+mn-ea"/>
                <a:cs typeface="+mn-cs"/>
              </a:rPr>
              <a:t>62</a:t>
            </a:r>
            <a:r>
              <a:rPr lang="en-US" altLang="zh-CN" sz="1200" kern="1200" dirty="0" smtClean="0">
                <a:solidFill>
                  <a:schemeClr val="tx1"/>
                </a:solidFill>
                <a:effectLst/>
                <a:latin typeface="+mn-lt"/>
                <a:ea typeface="+mn-ea"/>
                <a:cs typeface="+mn-cs"/>
              </a:rPr>
              <a:t>, 19-27(2017).</a:t>
            </a:r>
            <a:r>
              <a:rPr lang="zh-CN" altLang="zh-CN" dirty="0" smtClean="0">
                <a:effectLst/>
              </a:rPr>
              <a:t> </a:t>
            </a:r>
            <a:endParaRPr lang="zh-CN" altLang="en-US" dirty="0" smtClean="0">
              <a:effectLst/>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b="1" kern="1200" dirty="0" smtClean="0">
                <a:solidFill>
                  <a:schemeClr val="tx1"/>
                </a:solidFill>
                <a:effectLst/>
                <a:latin typeface="+mn-lt"/>
                <a:ea typeface="+mn-ea"/>
                <a:cs typeface="+mn-cs"/>
              </a:rPr>
              <a:t>Texture of cast surface,</a:t>
            </a:r>
            <a:r>
              <a:rPr lang="en-US" altLang="zh-CN" sz="1200" b="1" kern="1200" baseline="0" dirty="0" smtClean="0">
                <a:solidFill>
                  <a:schemeClr val="tx1"/>
                </a:solidFill>
                <a:effectLst/>
                <a:latin typeface="+mn-lt"/>
                <a:ea typeface="+mn-ea"/>
                <a:cs typeface="+mn-cs"/>
              </a:rPr>
              <a:t> </a:t>
            </a:r>
            <a:r>
              <a:rPr lang="en-US" altLang="zh-CN" sz="1200" b="1" kern="1200" dirty="0" smtClean="0">
                <a:solidFill>
                  <a:schemeClr val="tx1"/>
                </a:solidFill>
                <a:effectLst/>
                <a:latin typeface="+mn-lt"/>
                <a:ea typeface="+mn-ea"/>
                <a:cs typeface="+mn-cs"/>
              </a:rPr>
              <a:t>Shadow softness,</a:t>
            </a:r>
            <a:r>
              <a:rPr lang="en-US" altLang="zh-CN" sz="1200" b="1" kern="1200" baseline="0" dirty="0" smtClean="0">
                <a:solidFill>
                  <a:schemeClr val="tx1"/>
                </a:solidFill>
                <a:effectLst/>
                <a:latin typeface="+mn-lt"/>
                <a:ea typeface="+mn-ea"/>
                <a:cs typeface="+mn-cs"/>
              </a:rPr>
              <a:t> </a:t>
            </a:r>
            <a:r>
              <a:rPr lang="en-US" altLang="zh-CN" sz="1200" b="1" kern="1200" dirty="0" smtClean="0">
                <a:solidFill>
                  <a:schemeClr val="tx1"/>
                </a:solidFill>
                <a:effectLst/>
                <a:latin typeface="+mn-lt"/>
                <a:ea typeface="+mn-ea"/>
                <a:cs typeface="+mn-cs"/>
              </a:rPr>
              <a:t>Broken shadow,</a:t>
            </a:r>
            <a:r>
              <a:rPr lang="en-US" altLang="zh-CN" sz="1200" b="1" kern="1200" baseline="0" dirty="0" smtClean="0">
                <a:solidFill>
                  <a:schemeClr val="tx1"/>
                </a:solidFill>
                <a:effectLst/>
                <a:latin typeface="+mn-lt"/>
                <a:ea typeface="+mn-ea"/>
                <a:cs typeface="+mn-cs"/>
              </a:rPr>
              <a:t> </a:t>
            </a:r>
            <a:r>
              <a:rPr lang="en-US" altLang="zh-CN" sz="1200" b="1" kern="1200" dirty="0" smtClean="0">
                <a:solidFill>
                  <a:schemeClr val="tx1"/>
                </a:solidFill>
                <a:effectLst/>
                <a:latin typeface="+mn-lt"/>
                <a:ea typeface="+mn-ea"/>
                <a:cs typeface="+mn-cs"/>
              </a:rPr>
              <a:t>Shadow color </a:t>
            </a:r>
            <a:endParaRPr lang="en-US" altLang="zh-CN" dirty="0" smtClean="0"/>
          </a:p>
        </p:txBody>
      </p:sp>
      <p:sp>
        <p:nvSpPr>
          <p:cNvPr id="4" name="幻灯片编号占位符 3"/>
          <p:cNvSpPr>
            <a:spLocks noGrp="1"/>
          </p:cNvSpPr>
          <p:nvPr>
            <p:ph type="sldNum" sz="quarter" idx="10"/>
          </p:nvPr>
        </p:nvSpPr>
        <p:spPr/>
        <p:txBody>
          <a:bodyPr/>
          <a:lstStyle/>
          <a:p>
            <a:fld id="{FBD5C859-CDD2-3B40-9A11-94FEE0C90BC4}" type="slidenum">
              <a:rPr kumimoji="1" lang="zh-CN" altLang="en-US" smtClean="0"/>
              <a:t>2</a:t>
            </a:fld>
            <a:endParaRPr kumimoji="1" lang="zh-CN" altLang="en-US"/>
          </a:p>
        </p:txBody>
      </p:sp>
    </p:spTree>
    <p:extLst>
      <p:ext uri="{BB962C8B-B14F-4D97-AF65-F5344CB8AC3E}">
        <p14:creationId xmlns:p14="http://schemas.microsoft.com/office/powerpoint/2010/main" val="14281995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2017_TPAMI</a:t>
            </a:r>
            <a:endParaRPr kumimoji="1" lang="zh-CN" altLang="en-US" dirty="0"/>
          </a:p>
        </p:txBody>
      </p:sp>
      <p:sp>
        <p:nvSpPr>
          <p:cNvPr id="4" name="幻灯片编号占位符 3"/>
          <p:cNvSpPr>
            <a:spLocks noGrp="1"/>
          </p:cNvSpPr>
          <p:nvPr>
            <p:ph type="sldNum" sz="quarter" idx="10"/>
          </p:nvPr>
        </p:nvSpPr>
        <p:spPr/>
        <p:txBody>
          <a:bodyPr/>
          <a:lstStyle/>
          <a:p>
            <a:fld id="{FBD5C859-CDD2-3B40-9A11-94FEE0C90BC4}" type="slidenum">
              <a:rPr kumimoji="1" lang="zh-CN" altLang="en-US" smtClean="0"/>
              <a:t>15</a:t>
            </a:fld>
            <a:endParaRPr kumimoji="1" lang="zh-CN" altLang="en-US"/>
          </a:p>
        </p:txBody>
      </p:sp>
    </p:spTree>
    <p:extLst>
      <p:ext uri="{BB962C8B-B14F-4D97-AF65-F5344CB8AC3E}">
        <p14:creationId xmlns:p14="http://schemas.microsoft.com/office/powerpoint/2010/main" val="8914088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mn-ea"/>
                <a:cs typeface="+mn-cs"/>
              </a:rPr>
              <a:t>对阴影进行去除后，原本的亮区域的亮度、颜色等信息都被修改了</a:t>
            </a:r>
            <a:r>
              <a:rPr lang="zh-CN" altLang="zh-CN" dirty="0" smtClean="0">
                <a:effectLst/>
              </a:rPr>
              <a:t> </a:t>
            </a:r>
            <a:endParaRPr kumimoji="1" lang="zh-CN" altLang="en-US" dirty="0"/>
          </a:p>
        </p:txBody>
      </p:sp>
      <p:sp>
        <p:nvSpPr>
          <p:cNvPr id="4" name="幻灯片编号占位符 3"/>
          <p:cNvSpPr>
            <a:spLocks noGrp="1"/>
          </p:cNvSpPr>
          <p:nvPr>
            <p:ph type="sldNum" sz="quarter" idx="10"/>
          </p:nvPr>
        </p:nvSpPr>
        <p:spPr/>
        <p:txBody>
          <a:bodyPr/>
          <a:lstStyle/>
          <a:p>
            <a:fld id="{FBD5C859-CDD2-3B40-9A11-94FEE0C90BC4}" type="slidenum">
              <a:rPr kumimoji="1" lang="zh-CN" altLang="en-US" smtClean="0"/>
              <a:t>16</a:t>
            </a:fld>
            <a:endParaRPr kumimoji="1" lang="zh-CN" altLang="en-US"/>
          </a:p>
        </p:txBody>
      </p:sp>
    </p:spTree>
    <p:extLst>
      <p:ext uri="{BB962C8B-B14F-4D97-AF65-F5344CB8AC3E}">
        <p14:creationId xmlns:p14="http://schemas.microsoft.com/office/powerpoint/2010/main" val="1694815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effectLst/>
                <a:latin typeface="+mn-ea"/>
                <a:ea typeface="+mn-ea"/>
              </a:rPr>
              <a:t>基于物理模型的方法需要对光照条件和相机响应等成像要素进行建模，从物理成因角度来对阴影进行检测 </a:t>
            </a: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effectLst/>
                <a:latin typeface="+mn-ea"/>
                <a:ea typeface="+mn-ea"/>
              </a:rPr>
              <a:t>基于非物理模型的方法通常是采用人类视觉模型或数学模型来对阴影进行建模和检测 </a:t>
            </a: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effectLst/>
              </a:rPr>
              <a:t>提取原图像的边缘和本征图像的边缘，通过两幅边缘图像的差异来得到阴影检测结果（</a:t>
            </a:r>
            <a:r>
              <a:rPr lang="en-US" altLang="zh-CN" sz="1200" kern="1200" dirty="0" smtClean="0">
                <a:solidFill>
                  <a:schemeClr val="tx1"/>
                </a:solidFill>
                <a:effectLst/>
                <a:latin typeface="+mn-lt"/>
                <a:ea typeface="+mn-ea"/>
                <a:cs typeface="+mn-cs"/>
              </a:rPr>
              <a:t>Finlayson</a:t>
            </a:r>
            <a:r>
              <a:rPr lang="zh-CN" altLang="en-US" sz="1200" dirty="0" smtClean="0">
                <a:effectLst/>
              </a:rPr>
              <a:t>通过最小熵来寻找最优投影方向来获得本征图像）</a:t>
            </a: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effectLst/>
              </a:rPr>
              <a:t>对阴影图像进行特征提取，然后利用所提取的特征对分类器进行训练，最后再通过训练好的分类器对图像进行阴影检测（</a:t>
            </a:r>
            <a:r>
              <a:rPr lang="en-US" altLang="zh-CN" sz="1200" dirty="0" err="1" smtClean="0">
                <a:effectLst/>
              </a:rPr>
              <a:t>Guo</a:t>
            </a:r>
            <a:r>
              <a:rPr lang="zh-CN" altLang="en-US" sz="1200" dirty="0" smtClean="0">
                <a:effectLst/>
              </a:rPr>
              <a:t>，</a:t>
            </a:r>
            <a:r>
              <a:rPr lang="en-US" altLang="zh-CN" sz="1200" dirty="0" smtClean="0">
                <a:effectLst/>
              </a:rPr>
              <a:t>Gong</a:t>
            </a:r>
            <a:r>
              <a:rPr lang="zh-CN" altLang="en-US" sz="1200" dirty="0" smtClean="0">
                <a:effectLst/>
              </a:rPr>
              <a:t>，</a:t>
            </a:r>
            <a:r>
              <a:rPr lang="en-US" altLang="zh-CN" sz="1200" dirty="0" smtClean="0">
                <a:effectLst/>
              </a:rPr>
              <a:t>Tian-</a:t>
            </a:r>
            <a:r>
              <a:rPr lang="en-US" altLang="zh-CN" sz="1200" dirty="0" err="1" smtClean="0">
                <a:effectLst/>
              </a:rPr>
              <a:t>shadownet</a:t>
            </a:r>
            <a:r>
              <a:rPr lang="zh-CN" altLang="en-US" sz="1200" dirty="0" smtClean="0">
                <a:effectLst/>
              </a:rPr>
              <a:t>，</a:t>
            </a:r>
            <a:r>
              <a:rPr lang="en-US" altLang="zh-CN" sz="1200" dirty="0" smtClean="0">
                <a:effectLst/>
              </a:rPr>
              <a:t>ours</a:t>
            </a:r>
            <a:r>
              <a:rPr lang="zh-CN" altLang="en-US" sz="1200" dirty="0" smtClean="0">
                <a:effectLst/>
              </a:rPr>
              <a:t>）</a:t>
            </a:r>
            <a:endParaRPr lang="zh-CN" alt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sz="1200" dirty="0" smtClean="0">
              <a:effectLst/>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smtClean="0">
              <a:latin typeface="+mn-ea"/>
              <a:ea typeface="+mn-ea"/>
            </a:endParaRPr>
          </a:p>
        </p:txBody>
      </p:sp>
      <p:sp>
        <p:nvSpPr>
          <p:cNvPr id="4" name="幻灯片编号占位符 3"/>
          <p:cNvSpPr>
            <a:spLocks noGrp="1"/>
          </p:cNvSpPr>
          <p:nvPr>
            <p:ph type="sldNum" sz="quarter" idx="10"/>
          </p:nvPr>
        </p:nvSpPr>
        <p:spPr/>
        <p:txBody>
          <a:bodyPr/>
          <a:lstStyle/>
          <a:p>
            <a:fld id="{FBD5C859-CDD2-3B40-9A11-94FEE0C90BC4}" type="slidenum">
              <a:rPr kumimoji="1" lang="zh-CN" altLang="en-US" smtClean="0"/>
              <a:t>3</a:t>
            </a:fld>
            <a:endParaRPr kumimoji="1" lang="zh-CN" altLang="en-US"/>
          </a:p>
        </p:txBody>
      </p:sp>
    </p:spTree>
    <p:extLst>
      <p:ext uri="{BB962C8B-B14F-4D97-AF65-F5344CB8AC3E}">
        <p14:creationId xmlns:p14="http://schemas.microsoft.com/office/powerpoint/2010/main" val="12159551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Finlayson</a:t>
            </a:r>
            <a:r>
              <a:rPr lang="zh-CN" altLang="en-US" sz="1200" kern="1200" dirty="0" smtClean="0">
                <a:solidFill>
                  <a:schemeClr val="tx1"/>
                </a:solidFill>
                <a:effectLst/>
                <a:latin typeface="+mn-lt"/>
                <a:ea typeface="+mn-ea"/>
                <a:cs typeface="+mn-cs"/>
              </a:rPr>
              <a:t>，</a:t>
            </a:r>
            <a:r>
              <a:rPr lang="en-US" altLang="zh-CN" sz="1200" kern="1200" dirty="0" err="1" smtClean="0">
                <a:solidFill>
                  <a:schemeClr val="tx1"/>
                </a:solidFill>
                <a:effectLst/>
                <a:latin typeface="+mn-lt"/>
                <a:ea typeface="+mn-ea"/>
                <a:cs typeface="+mn-cs"/>
              </a:rPr>
              <a:t>Guo</a:t>
            </a:r>
            <a:r>
              <a:rPr lang="zh-CN" altLang="en-US" sz="1200" kern="1200" dirty="0" smtClean="0">
                <a:solidFill>
                  <a:schemeClr val="tx1"/>
                </a:solidFill>
                <a:effectLst/>
                <a:latin typeface="+mn-ea"/>
                <a:ea typeface="+mn-ea"/>
                <a:cs typeface="+mn-cs"/>
              </a:rPr>
              <a:t>，</a:t>
            </a:r>
            <a:r>
              <a:rPr lang="en-US" altLang="zh-CN" sz="1200" kern="1200" dirty="0" smtClean="0">
                <a:solidFill>
                  <a:schemeClr val="tx1"/>
                </a:solidFill>
                <a:effectLst/>
                <a:latin typeface="+mn-ea"/>
                <a:ea typeface="+mn-ea"/>
                <a:cs typeface="+mn-cs"/>
              </a:rPr>
              <a:t>ours</a:t>
            </a:r>
            <a:endParaRPr lang="zh-CN" altLang="en-US" sz="1200" kern="1200" dirty="0" smtClean="0">
              <a:solidFill>
                <a:schemeClr val="tx1"/>
              </a:solidFill>
              <a:effectLst/>
              <a:latin typeface="+mn-ea"/>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smtClean="0">
                <a:solidFill>
                  <a:schemeClr val="tx1"/>
                </a:solidFill>
                <a:effectLst/>
                <a:latin typeface="+mn-lt"/>
                <a:ea typeface="+mn-ea"/>
                <a:cs typeface="+mn-cs"/>
              </a:rPr>
              <a:t>Gong</a:t>
            </a:r>
            <a:endParaRPr lang="zh-CN" altLang="en-US" sz="1200" kern="1200" dirty="0" smtClean="0">
              <a:solidFill>
                <a:schemeClr val="tx1"/>
              </a:solidFill>
              <a:effectLst/>
              <a:latin typeface="+mn-lt"/>
              <a:ea typeface="+mn-ea"/>
              <a:cs typeface="+mn-cs"/>
            </a:endParaRPr>
          </a:p>
        </p:txBody>
      </p:sp>
      <p:sp>
        <p:nvSpPr>
          <p:cNvPr id="4" name="幻灯片编号占位符 3"/>
          <p:cNvSpPr>
            <a:spLocks noGrp="1"/>
          </p:cNvSpPr>
          <p:nvPr>
            <p:ph type="sldNum" sz="quarter" idx="10"/>
          </p:nvPr>
        </p:nvSpPr>
        <p:spPr/>
        <p:txBody>
          <a:bodyPr/>
          <a:lstStyle/>
          <a:p>
            <a:fld id="{FBD5C859-CDD2-3B40-9A11-94FEE0C90BC4}" type="slidenum">
              <a:rPr kumimoji="1" lang="zh-CN" altLang="en-US" smtClean="0"/>
              <a:t>4</a:t>
            </a:fld>
            <a:endParaRPr kumimoji="1" lang="zh-CN" altLang="en-US"/>
          </a:p>
        </p:txBody>
      </p:sp>
    </p:spTree>
    <p:extLst>
      <p:ext uri="{BB962C8B-B14F-4D97-AF65-F5344CB8AC3E}">
        <p14:creationId xmlns:p14="http://schemas.microsoft.com/office/powerpoint/2010/main" val="12140284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smtClean="0">
                <a:solidFill>
                  <a:schemeClr val="tx1"/>
                </a:solidFill>
                <a:effectLst/>
                <a:latin typeface="+mn-lt"/>
                <a:ea typeface="+mn-ea"/>
                <a:cs typeface="+mn-cs"/>
              </a:rPr>
              <a:t>Y</a:t>
            </a:r>
            <a:r>
              <a:rPr lang="zh-CN" altLang="en-US" sz="1200" b="0" i="0" kern="1200" dirty="0" smtClean="0">
                <a:solidFill>
                  <a:schemeClr val="tx1"/>
                </a:solidFill>
                <a:effectLst/>
                <a:latin typeface="+mn-lt"/>
                <a:ea typeface="+mn-ea"/>
                <a:cs typeface="+mn-cs"/>
              </a:rPr>
              <a:t>为颜色的亮度成分，</a:t>
            </a:r>
            <a:r>
              <a:rPr lang="en-US" altLang="zh-CN" sz="1200" b="0" i="0" kern="1200" dirty="0" smtClean="0">
                <a:solidFill>
                  <a:schemeClr val="tx1"/>
                </a:solidFill>
                <a:effectLst/>
                <a:latin typeface="+mn-lt"/>
                <a:ea typeface="+mn-ea"/>
                <a:cs typeface="+mn-cs"/>
              </a:rPr>
              <a:t>CB</a:t>
            </a:r>
            <a:r>
              <a:rPr lang="zh-CN" altLang="en-US" sz="1200" b="0" i="0" kern="1200" dirty="0" smtClean="0">
                <a:solidFill>
                  <a:schemeClr val="tx1"/>
                </a:solidFill>
                <a:effectLst/>
                <a:latin typeface="+mn-lt"/>
                <a:ea typeface="+mn-ea"/>
                <a:cs typeface="+mn-cs"/>
              </a:rPr>
              <a:t>和</a:t>
            </a:r>
            <a:r>
              <a:rPr lang="en-US" altLang="zh-CN" sz="1200" b="0" i="0" kern="1200" dirty="0" smtClean="0">
                <a:solidFill>
                  <a:schemeClr val="tx1"/>
                </a:solidFill>
                <a:effectLst/>
                <a:latin typeface="+mn-lt"/>
                <a:ea typeface="+mn-ea"/>
                <a:cs typeface="+mn-cs"/>
              </a:rPr>
              <a:t>CR</a:t>
            </a:r>
            <a:r>
              <a:rPr lang="zh-CN" altLang="en-US" sz="1200" b="0" i="0" kern="1200" dirty="0" smtClean="0">
                <a:solidFill>
                  <a:schemeClr val="tx1"/>
                </a:solidFill>
                <a:effectLst/>
                <a:latin typeface="+mn-lt"/>
                <a:ea typeface="+mn-ea"/>
                <a:cs typeface="+mn-cs"/>
              </a:rPr>
              <a:t>则为蓝色和红色的浓度偏移量成份</a:t>
            </a:r>
          </a:p>
          <a:p>
            <a:r>
              <a:rPr kumimoji="1" lang="zh-CN" altLang="en-US" dirty="0" smtClean="0"/>
              <a:t>二值图</a:t>
            </a:r>
            <a:endParaRPr kumimoji="1" lang="zh-CN" altLang="en-US" dirty="0"/>
          </a:p>
        </p:txBody>
      </p:sp>
      <p:sp>
        <p:nvSpPr>
          <p:cNvPr id="4" name="幻灯片编号占位符 3"/>
          <p:cNvSpPr>
            <a:spLocks noGrp="1"/>
          </p:cNvSpPr>
          <p:nvPr>
            <p:ph type="sldNum" sz="quarter" idx="10"/>
          </p:nvPr>
        </p:nvSpPr>
        <p:spPr/>
        <p:txBody>
          <a:bodyPr/>
          <a:lstStyle/>
          <a:p>
            <a:fld id="{FBD5C859-CDD2-3B40-9A11-94FEE0C90BC4}" type="slidenum">
              <a:rPr kumimoji="1" lang="zh-CN" altLang="en-US" smtClean="0"/>
              <a:t>5</a:t>
            </a:fld>
            <a:endParaRPr kumimoji="1" lang="zh-CN" altLang="en-US"/>
          </a:p>
        </p:txBody>
      </p:sp>
    </p:spTree>
    <p:extLst>
      <p:ext uri="{BB962C8B-B14F-4D97-AF65-F5344CB8AC3E}">
        <p14:creationId xmlns:p14="http://schemas.microsoft.com/office/powerpoint/2010/main" val="5335242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14:m>
                  <m:oMath xmlns:m="http://schemas.openxmlformats.org/officeDocument/2006/math">
                    <m:sSub>
                      <m:sSubPr>
                        <m:ctrlPr>
                          <a:rPr lang="zh-CN" altLang="zh-CN" sz="1200" i="1" kern="1200" smtClean="0">
                            <a:solidFill>
                              <a:schemeClr val="tx1"/>
                            </a:solidFill>
                            <a:effectLst/>
                            <a:latin typeface="Cambria Math" charset="0"/>
                            <a:ea typeface="+mn-ea"/>
                            <a:cs typeface="+mn-cs"/>
                          </a:rPr>
                        </m:ctrlPr>
                      </m:sSubPr>
                      <m:e>
                        <m:r>
                          <a:rPr lang="en-US" altLang="zh-CN" sz="1200" i="1" kern="1200">
                            <a:solidFill>
                              <a:schemeClr val="tx1"/>
                            </a:solidFill>
                            <a:effectLst/>
                            <a:latin typeface="Cambria Math" charset="0"/>
                            <a:ea typeface="+mn-ea"/>
                            <a:cs typeface="+mn-cs"/>
                          </a:rPr>
                          <m:t>𝐼</m:t>
                        </m:r>
                      </m:e>
                      <m:sub>
                        <m:r>
                          <a:rPr lang="en-US" altLang="zh-CN" sz="1200" i="1" kern="1200">
                            <a:solidFill>
                              <a:schemeClr val="tx1"/>
                            </a:solidFill>
                            <a:effectLst/>
                            <a:latin typeface="Cambria Math" charset="0"/>
                            <a:ea typeface="+mn-ea"/>
                            <a:cs typeface="+mn-cs"/>
                          </a:rPr>
                          <m:t>𝑖</m:t>
                        </m:r>
                      </m:sub>
                    </m:sSub>
                  </m:oMath>
                </a14:m>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表示第 </a:t>
                </a:r>
                <a14:m>
                  <m:oMath xmlns:m="http://schemas.openxmlformats.org/officeDocument/2006/math">
                    <m:r>
                      <a:rPr lang="en-US" altLang="zh-CN" sz="1200" i="1" kern="1200">
                        <a:solidFill>
                          <a:schemeClr val="tx1"/>
                        </a:solidFill>
                        <a:effectLst/>
                        <a:latin typeface="Cambria Math" charset="0"/>
                        <a:ea typeface="+mn-ea"/>
                        <a:cs typeface="+mn-cs"/>
                      </a:rPr>
                      <m:t>𝑖</m:t>
                    </m:r>
                  </m:oMath>
                </a14:m>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个像素点的 </a:t>
                </a:r>
                <a:r>
                  <a:rPr lang="en-US" altLang="zh-CN" sz="1200" kern="1200" dirty="0">
                    <a:solidFill>
                      <a:schemeClr val="tx1"/>
                    </a:solidFill>
                    <a:effectLst/>
                    <a:latin typeface="+mn-lt"/>
                    <a:ea typeface="+mn-ea"/>
                    <a:cs typeface="+mn-cs"/>
                  </a:rPr>
                  <a:t>RGB </a:t>
                </a:r>
                <a:r>
                  <a:rPr lang="zh-CN" altLang="zh-CN" sz="1200" kern="1200" dirty="0">
                    <a:solidFill>
                      <a:schemeClr val="tx1"/>
                    </a:solidFill>
                    <a:effectLst/>
                    <a:latin typeface="+mn-lt"/>
                    <a:ea typeface="+mn-ea"/>
                    <a:cs typeface="+mn-cs"/>
                  </a:rPr>
                  <a:t>值，</a:t>
                </a:r>
                <a14:m>
                  <m:oMath xmlns:m="http://schemas.openxmlformats.org/officeDocument/2006/math">
                    <m:sSub>
                      <m:sSubPr>
                        <m:ctrlPr>
                          <a:rPr lang="zh-CN" altLang="zh-CN" sz="1200" i="1" kern="1200">
                            <a:solidFill>
                              <a:schemeClr val="tx1"/>
                            </a:solidFill>
                            <a:effectLst/>
                            <a:latin typeface="Cambria Math" charset="0"/>
                            <a:ea typeface="+mn-ea"/>
                            <a:cs typeface="+mn-cs"/>
                          </a:rPr>
                        </m:ctrlPr>
                      </m:sSubPr>
                      <m:e>
                        <m:r>
                          <a:rPr lang="en-US" altLang="zh-CN" sz="1200" i="1" kern="1200">
                            <a:solidFill>
                              <a:schemeClr val="tx1"/>
                            </a:solidFill>
                            <a:effectLst/>
                            <a:latin typeface="Cambria Math" charset="0"/>
                            <a:ea typeface="+mn-ea"/>
                            <a:cs typeface="+mn-cs"/>
                          </a:rPr>
                          <m:t>𝐿</m:t>
                        </m:r>
                      </m:e>
                      <m:sub>
                        <m:r>
                          <a:rPr lang="en-US" altLang="zh-CN" sz="1200" i="1" kern="1200">
                            <a:solidFill>
                              <a:schemeClr val="tx1"/>
                            </a:solidFill>
                            <a:effectLst/>
                            <a:latin typeface="Cambria Math" charset="0"/>
                            <a:ea typeface="+mn-ea"/>
                            <a:cs typeface="+mn-cs"/>
                          </a:rPr>
                          <m:t>𝑑</m:t>
                        </m:r>
                      </m:sub>
                    </m:sSub>
                  </m:oMath>
                </a14:m>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和 </a:t>
                </a:r>
                <a14:m>
                  <m:oMath xmlns:m="http://schemas.openxmlformats.org/officeDocument/2006/math">
                    <m:sSub>
                      <m:sSubPr>
                        <m:ctrlPr>
                          <a:rPr lang="zh-CN" altLang="zh-CN" sz="1200" i="1" kern="1200">
                            <a:solidFill>
                              <a:schemeClr val="tx1"/>
                            </a:solidFill>
                            <a:effectLst/>
                            <a:latin typeface="Cambria Math" charset="0"/>
                            <a:ea typeface="+mn-ea"/>
                            <a:cs typeface="+mn-cs"/>
                          </a:rPr>
                        </m:ctrlPr>
                      </m:sSubPr>
                      <m:e>
                        <m:r>
                          <a:rPr lang="en-US" altLang="zh-CN" sz="1200" i="1" kern="1200">
                            <a:solidFill>
                              <a:schemeClr val="tx1"/>
                            </a:solidFill>
                            <a:effectLst/>
                            <a:latin typeface="Cambria Math" charset="0"/>
                            <a:ea typeface="+mn-ea"/>
                            <a:cs typeface="+mn-cs"/>
                          </a:rPr>
                          <m:t>𝐿</m:t>
                        </m:r>
                      </m:e>
                      <m:sub>
                        <m:r>
                          <a:rPr lang="en-US" altLang="zh-CN" sz="1200" i="1" kern="1200">
                            <a:solidFill>
                              <a:schemeClr val="tx1"/>
                            </a:solidFill>
                            <a:effectLst/>
                            <a:latin typeface="Cambria Math" charset="0"/>
                            <a:ea typeface="+mn-ea"/>
                            <a:cs typeface="+mn-cs"/>
                          </a:rPr>
                          <m:t>𝑒</m:t>
                        </m:r>
                      </m:sub>
                    </m:sSub>
                  </m:oMath>
                </a14:m>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分别表示直射光和环境光的强度，</a:t>
                </a:r>
                <a14:m>
                  <m:oMath xmlns:m="http://schemas.openxmlformats.org/officeDocument/2006/math">
                    <m:sSub>
                      <m:sSubPr>
                        <m:ctrlPr>
                          <a:rPr lang="zh-CN" altLang="zh-CN" sz="1200" i="1" kern="1200">
                            <a:solidFill>
                              <a:schemeClr val="tx1"/>
                            </a:solidFill>
                            <a:effectLst/>
                            <a:latin typeface="Cambria Math" charset="0"/>
                            <a:ea typeface="+mn-ea"/>
                            <a:cs typeface="+mn-cs"/>
                          </a:rPr>
                        </m:ctrlPr>
                      </m:sSubPr>
                      <m:e>
                        <m:r>
                          <a:rPr lang="en-US" altLang="zh-CN" sz="1200" i="1" kern="1200">
                            <a:solidFill>
                              <a:schemeClr val="tx1"/>
                            </a:solidFill>
                            <a:effectLst/>
                            <a:latin typeface="Cambria Math" charset="0"/>
                            <a:ea typeface="+mn-ea"/>
                            <a:cs typeface="+mn-cs"/>
                          </a:rPr>
                          <m:t>𝑅</m:t>
                        </m:r>
                      </m:e>
                      <m:sub>
                        <m:r>
                          <a:rPr lang="en-US" altLang="zh-CN" sz="1200" i="1" kern="1200">
                            <a:solidFill>
                              <a:schemeClr val="tx1"/>
                            </a:solidFill>
                            <a:effectLst/>
                            <a:latin typeface="Cambria Math" charset="0"/>
                            <a:ea typeface="+mn-ea"/>
                            <a:cs typeface="+mn-cs"/>
                          </a:rPr>
                          <m:t>𝑖</m:t>
                        </m:r>
                      </m:sub>
                    </m:sSub>
                  </m:oMath>
                </a14:m>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表示该像素的表面反射率，</a:t>
                </a:r>
                <a14:m>
                  <m:oMath xmlns:m="http://schemas.openxmlformats.org/officeDocument/2006/math">
                    <m:sSub>
                      <m:sSubPr>
                        <m:ctrlPr>
                          <a:rPr lang="zh-CN" altLang="zh-CN" sz="1200" i="1" kern="1200">
                            <a:solidFill>
                              <a:schemeClr val="tx1"/>
                            </a:solidFill>
                            <a:effectLst/>
                            <a:latin typeface="Cambria Math" charset="0"/>
                            <a:ea typeface="+mn-ea"/>
                            <a:cs typeface="+mn-cs"/>
                          </a:rPr>
                        </m:ctrlPr>
                      </m:sSubPr>
                      <m:e>
                        <m:r>
                          <a:rPr lang="en-US" altLang="zh-CN" sz="1200" i="1" kern="1200">
                            <a:solidFill>
                              <a:schemeClr val="tx1"/>
                            </a:solidFill>
                            <a:effectLst/>
                            <a:latin typeface="Cambria Math" charset="0"/>
                            <a:ea typeface="+mn-ea"/>
                            <a:cs typeface="+mn-cs"/>
                          </a:rPr>
                          <m:t>𝜃</m:t>
                        </m:r>
                      </m:e>
                      <m:sub>
                        <m:r>
                          <a:rPr lang="en-US" altLang="zh-CN" sz="1200" i="1" kern="1200">
                            <a:solidFill>
                              <a:schemeClr val="tx1"/>
                            </a:solidFill>
                            <a:effectLst/>
                            <a:latin typeface="Cambria Math" charset="0"/>
                            <a:ea typeface="+mn-ea"/>
                            <a:cs typeface="+mn-cs"/>
                          </a:rPr>
                          <m:t>𝑖</m:t>
                        </m:r>
                      </m:sub>
                    </m:sSub>
                  </m:oMath>
                </a14:m>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表示光照方向和表面的夹角，</a:t>
                </a:r>
                <a14:m>
                  <m:oMath xmlns:m="http://schemas.openxmlformats.org/officeDocument/2006/math">
                    <m:sSub>
                      <m:sSubPr>
                        <m:ctrlPr>
                          <a:rPr lang="zh-CN" altLang="zh-CN" sz="1200" i="1" kern="1200">
                            <a:solidFill>
                              <a:schemeClr val="tx1"/>
                            </a:solidFill>
                            <a:effectLst/>
                            <a:latin typeface="Cambria Math" charset="0"/>
                            <a:ea typeface="+mn-ea"/>
                            <a:cs typeface="+mn-cs"/>
                          </a:rPr>
                        </m:ctrlPr>
                      </m:sSubPr>
                      <m:e>
                        <m:r>
                          <a:rPr lang="en-US" altLang="zh-CN" sz="1200" i="1" kern="1200">
                            <a:solidFill>
                              <a:schemeClr val="tx1"/>
                            </a:solidFill>
                            <a:effectLst/>
                            <a:latin typeface="Cambria Math" charset="0"/>
                            <a:ea typeface="+mn-ea"/>
                            <a:cs typeface="+mn-cs"/>
                          </a:rPr>
                          <m:t>𝑡</m:t>
                        </m:r>
                      </m:e>
                      <m:sub>
                        <m:r>
                          <a:rPr lang="en-US" altLang="zh-CN" sz="1200" i="1" kern="1200">
                            <a:solidFill>
                              <a:schemeClr val="tx1"/>
                            </a:solidFill>
                            <a:effectLst/>
                            <a:latin typeface="Cambria Math" charset="0"/>
                            <a:ea typeface="+mn-ea"/>
                            <a:cs typeface="+mn-cs"/>
                          </a:rPr>
                          <m:t>𝑖</m:t>
                        </m:r>
                      </m:sub>
                    </m:sSub>
                  </m:oMath>
                </a14:m>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是直射光的衰减因子</a:t>
                </a:r>
                <a:r>
                  <a:rPr lang="zh-CN" altLang="zh-CN" dirty="0">
                    <a:effectLst/>
                  </a:rPr>
                  <a:t> </a:t>
                </a:r>
                <a:endParaRPr kumimoji="1" lang="zh-CN" altLang="en-US" dirty="0"/>
              </a:p>
            </p:txBody>
          </p:sp>
        </mc:Choice>
        <mc:Fallback xmlns="">
          <p:sp>
            <p:nvSpPr>
              <p:cNvPr id="3" name="备注占位符 2"/>
              <p:cNvSpPr>
                <a:spLocks noGrp="1"/>
              </p:cNvSpPr>
              <p:nvPr>
                <p:ph type="body" idx="1"/>
              </p:nvPr>
            </p:nvSpPr>
            <p:spPr/>
            <p:txBody>
              <a:bodyPr/>
              <a:lstStyle/>
              <a:p>
                <a:r>
                  <a:rPr lang="en-US" altLang="zh-CN" sz="1200" i="0" kern="1200">
                    <a:solidFill>
                      <a:schemeClr val="tx1"/>
                    </a:solidFill>
                    <a:effectLst/>
                    <a:latin typeface="+mn-lt"/>
                    <a:ea typeface="+mn-ea"/>
                    <a:cs typeface="+mn-cs"/>
                  </a:rPr>
                  <a:t>𝐼</a:t>
                </a:r>
                <a:r>
                  <a:rPr lang="zh-CN" altLang="zh-CN" sz="1200" i="0" kern="1200" smtClean="0">
                    <a:solidFill>
                      <a:schemeClr val="tx1"/>
                    </a:solidFill>
                    <a:effectLst/>
                    <a:latin typeface="+mn-lt"/>
                    <a:ea typeface="+mn-ea"/>
                    <a:cs typeface="+mn-cs"/>
                  </a:rPr>
                  <a:t>_</a:t>
                </a:r>
                <a:r>
                  <a:rPr lang="en-US" altLang="zh-CN" sz="1200" i="0" kern="1200">
                    <a:solidFill>
                      <a:schemeClr val="tx1"/>
                    </a:solidFill>
                    <a:effectLst/>
                    <a:latin typeface="+mn-lt"/>
                    <a:ea typeface="+mn-ea"/>
                    <a:cs typeface="+mn-cs"/>
                  </a:rPr>
                  <a:t>𝑖</a:t>
                </a:r>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表示第 </a:t>
                </a:r>
                <a:r>
                  <a:rPr lang="en-US" altLang="zh-CN" sz="1200" i="0" kern="1200">
                    <a:solidFill>
                      <a:schemeClr val="tx1"/>
                    </a:solidFill>
                    <a:effectLst/>
                    <a:latin typeface="+mn-lt"/>
                    <a:ea typeface="+mn-ea"/>
                    <a:cs typeface="+mn-cs"/>
                  </a:rPr>
                  <a:t>𝑖</a:t>
                </a:r>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个像素点的 </a:t>
                </a:r>
                <a:r>
                  <a:rPr lang="en-US" altLang="zh-CN" sz="1200" kern="1200" dirty="0">
                    <a:solidFill>
                      <a:schemeClr val="tx1"/>
                    </a:solidFill>
                    <a:effectLst/>
                    <a:latin typeface="+mn-lt"/>
                    <a:ea typeface="+mn-ea"/>
                    <a:cs typeface="+mn-cs"/>
                  </a:rPr>
                  <a:t>RGB </a:t>
                </a:r>
                <a:r>
                  <a:rPr lang="zh-CN" altLang="zh-CN" sz="1200" kern="1200" dirty="0">
                    <a:solidFill>
                      <a:schemeClr val="tx1"/>
                    </a:solidFill>
                    <a:effectLst/>
                    <a:latin typeface="+mn-lt"/>
                    <a:ea typeface="+mn-ea"/>
                    <a:cs typeface="+mn-cs"/>
                  </a:rPr>
                  <a:t>值，</a:t>
                </a:r>
                <a:r>
                  <a:rPr lang="en-US" altLang="zh-CN" sz="1200" i="0" kern="1200">
                    <a:solidFill>
                      <a:schemeClr val="tx1"/>
                    </a:solidFill>
                    <a:effectLst/>
                    <a:latin typeface="+mn-lt"/>
                    <a:ea typeface="+mn-ea"/>
                    <a:cs typeface="+mn-cs"/>
                  </a:rPr>
                  <a:t>𝐿</a:t>
                </a:r>
                <a:r>
                  <a:rPr lang="zh-CN" altLang="zh-CN" sz="1200" i="0" kern="1200">
                    <a:solidFill>
                      <a:schemeClr val="tx1"/>
                    </a:solidFill>
                    <a:effectLst/>
                    <a:latin typeface="+mn-lt"/>
                    <a:ea typeface="+mn-ea"/>
                    <a:cs typeface="+mn-cs"/>
                  </a:rPr>
                  <a:t>_</a:t>
                </a:r>
                <a:r>
                  <a:rPr lang="en-US" altLang="zh-CN" sz="1200" i="0" kern="1200">
                    <a:solidFill>
                      <a:schemeClr val="tx1"/>
                    </a:solidFill>
                    <a:effectLst/>
                    <a:latin typeface="+mn-lt"/>
                    <a:ea typeface="+mn-ea"/>
                    <a:cs typeface="+mn-cs"/>
                  </a:rPr>
                  <a:t>𝑑</a:t>
                </a:r>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和 </a:t>
                </a:r>
                <a:r>
                  <a:rPr lang="en-US" altLang="zh-CN" sz="1200" i="0" kern="1200">
                    <a:solidFill>
                      <a:schemeClr val="tx1"/>
                    </a:solidFill>
                    <a:effectLst/>
                    <a:latin typeface="+mn-lt"/>
                    <a:ea typeface="+mn-ea"/>
                    <a:cs typeface="+mn-cs"/>
                  </a:rPr>
                  <a:t>𝐿</a:t>
                </a:r>
                <a:r>
                  <a:rPr lang="zh-CN" altLang="zh-CN" sz="1200" i="0" kern="1200">
                    <a:solidFill>
                      <a:schemeClr val="tx1"/>
                    </a:solidFill>
                    <a:effectLst/>
                    <a:latin typeface="+mn-lt"/>
                    <a:ea typeface="+mn-ea"/>
                    <a:cs typeface="+mn-cs"/>
                  </a:rPr>
                  <a:t>_</a:t>
                </a:r>
                <a:r>
                  <a:rPr lang="en-US" altLang="zh-CN" sz="1200" i="0" kern="1200">
                    <a:solidFill>
                      <a:schemeClr val="tx1"/>
                    </a:solidFill>
                    <a:effectLst/>
                    <a:latin typeface="+mn-lt"/>
                    <a:ea typeface="+mn-ea"/>
                    <a:cs typeface="+mn-cs"/>
                  </a:rPr>
                  <a:t>𝑒</a:t>
                </a:r>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分别表示直射光和环境光的强度，</a:t>
                </a:r>
                <a:r>
                  <a:rPr lang="en-US" altLang="zh-CN" sz="1200" i="0" kern="1200">
                    <a:solidFill>
                      <a:schemeClr val="tx1"/>
                    </a:solidFill>
                    <a:effectLst/>
                    <a:latin typeface="+mn-lt"/>
                    <a:ea typeface="+mn-ea"/>
                    <a:cs typeface="+mn-cs"/>
                  </a:rPr>
                  <a:t>𝑅</a:t>
                </a:r>
                <a:r>
                  <a:rPr lang="zh-CN" altLang="zh-CN" sz="1200" i="0" kern="1200">
                    <a:solidFill>
                      <a:schemeClr val="tx1"/>
                    </a:solidFill>
                    <a:effectLst/>
                    <a:latin typeface="+mn-lt"/>
                    <a:ea typeface="+mn-ea"/>
                    <a:cs typeface="+mn-cs"/>
                  </a:rPr>
                  <a:t>_</a:t>
                </a:r>
                <a:r>
                  <a:rPr lang="en-US" altLang="zh-CN" sz="1200" i="0" kern="1200">
                    <a:solidFill>
                      <a:schemeClr val="tx1"/>
                    </a:solidFill>
                    <a:effectLst/>
                    <a:latin typeface="+mn-lt"/>
                    <a:ea typeface="+mn-ea"/>
                    <a:cs typeface="+mn-cs"/>
                  </a:rPr>
                  <a:t>𝑖</a:t>
                </a:r>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表示该像素的表面反射率，</a:t>
                </a:r>
                <a:r>
                  <a:rPr lang="en-US" altLang="zh-CN" sz="1200" i="0" kern="1200">
                    <a:solidFill>
                      <a:schemeClr val="tx1"/>
                    </a:solidFill>
                    <a:effectLst/>
                    <a:latin typeface="+mn-lt"/>
                    <a:ea typeface="+mn-ea"/>
                    <a:cs typeface="+mn-cs"/>
                  </a:rPr>
                  <a:t>𝜃</a:t>
                </a:r>
                <a:r>
                  <a:rPr lang="zh-CN" altLang="zh-CN" sz="1200" i="0" kern="1200">
                    <a:solidFill>
                      <a:schemeClr val="tx1"/>
                    </a:solidFill>
                    <a:effectLst/>
                    <a:latin typeface="+mn-lt"/>
                    <a:ea typeface="+mn-ea"/>
                    <a:cs typeface="+mn-cs"/>
                  </a:rPr>
                  <a:t>_</a:t>
                </a:r>
                <a:r>
                  <a:rPr lang="en-US" altLang="zh-CN" sz="1200" i="0" kern="1200">
                    <a:solidFill>
                      <a:schemeClr val="tx1"/>
                    </a:solidFill>
                    <a:effectLst/>
                    <a:latin typeface="+mn-lt"/>
                    <a:ea typeface="+mn-ea"/>
                    <a:cs typeface="+mn-cs"/>
                  </a:rPr>
                  <a:t>𝑖</a:t>
                </a:r>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表示光照方向和表面的夹角，</a:t>
                </a:r>
                <a:r>
                  <a:rPr lang="en-US" altLang="zh-CN" sz="1200" i="0" kern="1200">
                    <a:solidFill>
                      <a:schemeClr val="tx1"/>
                    </a:solidFill>
                    <a:effectLst/>
                    <a:latin typeface="+mn-lt"/>
                    <a:ea typeface="+mn-ea"/>
                    <a:cs typeface="+mn-cs"/>
                  </a:rPr>
                  <a:t>𝑡</a:t>
                </a:r>
                <a:r>
                  <a:rPr lang="zh-CN" altLang="zh-CN" sz="1200" i="0" kern="1200">
                    <a:solidFill>
                      <a:schemeClr val="tx1"/>
                    </a:solidFill>
                    <a:effectLst/>
                    <a:latin typeface="+mn-lt"/>
                    <a:ea typeface="+mn-ea"/>
                    <a:cs typeface="+mn-cs"/>
                  </a:rPr>
                  <a:t>_</a:t>
                </a:r>
                <a:r>
                  <a:rPr lang="en-US" altLang="zh-CN" sz="1200" i="0" kern="1200">
                    <a:solidFill>
                      <a:schemeClr val="tx1"/>
                    </a:solidFill>
                    <a:effectLst/>
                    <a:latin typeface="+mn-lt"/>
                    <a:ea typeface="+mn-ea"/>
                    <a:cs typeface="+mn-cs"/>
                  </a:rPr>
                  <a:t>𝑖</a:t>
                </a:r>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是直射光的衰减因子</a:t>
                </a:r>
                <a:r>
                  <a:rPr lang="zh-CN" altLang="zh-CN" dirty="0">
                    <a:effectLst/>
                  </a:rPr>
                  <a:t> </a:t>
                </a:r>
                <a:endParaRPr kumimoji="1" lang="zh-CN" altLang="en-US" dirty="0"/>
              </a:p>
            </p:txBody>
          </p:sp>
        </mc:Fallback>
      </mc:AlternateContent>
      <p:sp>
        <p:nvSpPr>
          <p:cNvPr id="4" name="幻灯片编号占位符 3"/>
          <p:cNvSpPr>
            <a:spLocks noGrp="1"/>
          </p:cNvSpPr>
          <p:nvPr>
            <p:ph type="sldNum" sz="quarter" idx="10"/>
          </p:nvPr>
        </p:nvSpPr>
        <p:spPr/>
        <p:txBody>
          <a:bodyPr/>
          <a:lstStyle/>
          <a:p>
            <a:fld id="{FBD5C859-CDD2-3B40-9A11-94FEE0C90BC4}" type="slidenum">
              <a:rPr kumimoji="1" lang="zh-CN" altLang="en-US" smtClean="0"/>
              <a:t>6</a:t>
            </a:fld>
            <a:endParaRPr kumimoji="1" lang="zh-CN" altLang="en-US"/>
          </a:p>
        </p:txBody>
      </p:sp>
    </p:spTree>
    <p:extLst>
      <p:ext uri="{BB962C8B-B14F-4D97-AF65-F5344CB8AC3E}">
        <p14:creationId xmlns:p14="http://schemas.microsoft.com/office/powerpoint/2010/main" val="8373075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FBD5C859-CDD2-3B40-9A11-94FEE0C90BC4}" type="slidenum">
              <a:rPr kumimoji="1" lang="zh-CN" altLang="en-US" smtClean="0"/>
              <a:t>9</a:t>
            </a:fld>
            <a:endParaRPr kumimoji="1" lang="zh-CN" altLang="en-US"/>
          </a:p>
        </p:txBody>
      </p:sp>
    </p:spTree>
    <p:extLst>
      <p:ext uri="{BB962C8B-B14F-4D97-AF65-F5344CB8AC3E}">
        <p14:creationId xmlns:p14="http://schemas.microsoft.com/office/powerpoint/2010/main" val="16778131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effectLst/>
                <a:latin typeface="+mn-lt"/>
                <a:ea typeface="+mn-ea"/>
                <a:cs typeface="+mn-cs"/>
              </a:rPr>
              <a:t>首先用双边滤波平滑图像，计算滤波图像上的梯度幅值，然后将分水岭分割算法</a:t>
            </a:r>
            <a:r>
              <a:rPr lang="zh-CN" altLang="en-US"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watershed segmentation</a:t>
            </a:r>
            <a:r>
              <a:rPr lang="zh-CN" altLang="en-US" sz="1200"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应用于梯度图上</a:t>
            </a:r>
            <a:r>
              <a:rPr lang="zh-CN" altLang="zh-CN" dirty="0" smtClean="0">
                <a:effectLst/>
              </a:rPr>
              <a:t> </a:t>
            </a:r>
            <a:endParaRPr lang="zh-CN" altLang="en-US" dirty="0" smtClean="0">
              <a:effectLst/>
            </a:endParaRPr>
          </a:p>
          <a:p>
            <a:r>
              <a:rPr lang="zh-CN" altLang="zh-CN" sz="1200" kern="1200" dirty="0" smtClean="0">
                <a:solidFill>
                  <a:schemeClr val="tx1"/>
                </a:solidFill>
                <a:effectLst/>
                <a:latin typeface="+mn-lt"/>
                <a:ea typeface="+mn-ea"/>
                <a:cs typeface="+mn-cs"/>
              </a:rPr>
              <a:t>据直觉，我们认为阴影边缘内外的色强度比应大致不变</a:t>
            </a:r>
            <a:endParaRPr lang="zh-CN" altLang="en-US" sz="1200" kern="1200" dirty="0" smtClean="0">
              <a:solidFill>
                <a:schemeClr val="tx1"/>
              </a:solidFill>
              <a:effectLst/>
              <a:latin typeface="+mn-lt"/>
              <a:ea typeface="+mn-ea"/>
              <a:cs typeface="+mn-cs"/>
            </a:endParaRPr>
          </a:p>
          <a:p>
            <a:r>
              <a:rPr lang="zh-CN" altLang="en-US" sz="1200" kern="1200" dirty="0" smtClean="0">
                <a:solidFill>
                  <a:schemeClr val="tx1"/>
                </a:solidFill>
                <a:effectLst/>
                <a:latin typeface="+mn-lt"/>
                <a:ea typeface="+mn-ea"/>
                <a:cs typeface="+mn-cs"/>
              </a:rPr>
              <a:t>色强度比</a:t>
            </a:r>
            <a:r>
              <a:rPr lang="en-US" altLang="zh-CN" sz="1200" kern="1200" dirty="0" smtClean="0">
                <a:solidFill>
                  <a:schemeClr val="tx1"/>
                </a:solidFill>
                <a:effectLst/>
                <a:latin typeface="+mn-lt"/>
                <a:ea typeface="+mn-ea"/>
                <a:cs typeface="+mn-cs"/>
              </a:rPr>
              <a:t>[17]</a:t>
            </a:r>
            <a:r>
              <a:rPr lang="zh-CN" altLang="en-US"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Barnard, K., Finlayson, G.D.: Shadow identification using </a:t>
            </a:r>
            <a:r>
              <a:rPr lang="en-US" altLang="zh-CN" sz="1200" kern="1200" dirty="0" err="1" smtClean="0">
                <a:solidFill>
                  <a:schemeClr val="tx1"/>
                </a:solidFill>
                <a:effectLst/>
                <a:latin typeface="+mn-lt"/>
                <a:ea typeface="+mn-ea"/>
                <a:cs typeface="+mn-cs"/>
              </a:rPr>
              <a:t>colour</a:t>
            </a:r>
            <a:r>
              <a:rPr lang="en-US" altLang="zh-CN" sz="1200" kern="1200" dirty="0" smtClean="0">
                <a:solidFill>
                  <a:schemeClr val="tx1"/>
                </a:solidFill>
                <a:effectLst/>
                <a:latin typeface="+mn-lt"/>
                <a:ea typeface="+mn-ea"/>
                <a:cs typeface="+mn-cs"/>
              </a:rPr>
              <a:t> ratios. In: Proc. IS&amp;T/SID 8th Color Imaging Conf. Color Science, Systems and Applications (2000) 18.</a:t>
            </a:r>
            <a:r>
              <a:rPr lang="zh-CN" altLang="zh-CN" dirty="0" smtClean="0">
                <a:effectLst/>
              </a:rPr>
              <a:t> </a:t>
            </a:r>
            <a:endParaRPr lang="zh-CN" altLang="en-US" sz="1200" kern="1200" dirty="0" smtClean="0">
              <a:solidFill>
                <a:schemeClr val="tx1"/>
              </a:solidFill>
              <a:effectLst/>
              <a:latin typeface="+mn-lt"/>
              <a:ea typeface="+mn-ea"/>
              <a:cs typeface="+mn-cs"/>
            </a:endParaRPr>
          </a:p>
          <a:p>
            <a:endParaRPr kumimoji="1" lang="zh-CN" altLang="en-US" dirty="0"/>
          </a:p>
        </p:txBody>
      </p:sp>
      <p:sp>
        <p:nvSpPr>
          <p:cNvPr id="4" name="幻灯片编号占位符 3"/>
          <p:cNvSpPr>
            <a:spLocks noGrp="1"/>
          </p:cNvSpPr>
          <p:nvPr>
            <p:ph type="sldNum" sz="quarter" idx="10"/>
          </p:nvPr>
        </p:nvSpPr>
        <p:spPr/>
        <p:txBody>
          <a:bodyPr/>
          <a:lstStyle/>
          <a:p>
            <a:fld id="{FBD5C859-CDD2-3B40-9A11-94FEE0C90BC4}" type="slidenum">
              <a:rPr kumimoji="1" lang="zh-CN" altLang="en-US" smtClean="0"/>
              <a:t>10</a:t>
            </a:fld>
            <a:endParaRPr kumimoji="1" lang="zh-CN" altLang="en-US"/>
          </a:p>
        </p:txBody>
      </p:sp>
    </p:spTree>
    <p:extLst>
      <p:ext uri="{BB962C8B-B14F-4D97-AF65-F5344CB8AC3E}">
        <p14:creationId xmlns:p14="http://schemas.microsoft.com/office/powerpoint/2010/main" val="6549531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smtClean="0">
                <a:solidFill>
                  <a:schemeClr val="tx1"/>
                </a:solidFill>
                <a:effectLst/>
                <a:latin typeface="+mn-lt"/>
                <a:ea typeface="+mn-ea"/>
                <a:cs typeface="+mn-cs"/>
              </a:rPr>
              <a:t>首先用双边滤波平滑图像，计算滤波图像上的梯度幅值，然后将分水岭分割算法</a:t>
            </a:r>
            <a:r>
              <a:rPr lang="zh-CN" altLang="en-US" sz="1200" kern="1200" dirty="0" smtClean="0">
                <a:solidFill>
                  <a:schemeClr val="tx1"/>
                </a:solidFill>
                <a:effectLst/>
                <a:latin typeface="+mn-lt"/>
                <a:ea typeface="+mn-ea"/>
                <a:cs typeface="+mn-cs"/>
              </a:rPr>
              <a:t>（</a:t>
            </a:r>
            <a:r>
              <a:rPr lang="en-US" altLang="zh-CN" sz="1200" kern="1200" dirty="0" smtClean="0">
                <a:solidFill>
                  <a:schemeClr val="tx1"/>
                </a:solidFill>
                <a:effectLst/>
                <a:latin typeface="+mn-lt"/>
                <a:ea typeface="+mn-ea"/>
                <a:cs typeface="+mn-cs"/>
              </a:rPr>
              <a:t>watershed segmentation</a:t>
            </a:r>
            <a:r>
              <a:rPr lang="zh-CN" altLang="en-US" sz="1200"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应用于梯度图上</a:t>
            </a:r>
            <a:r>
              <a:rPr lang="zh-CN" altLang="zh-CN" dirty="0" smtClean="0">
                <a:effectLst/>
              </a:rPr>
              <a:t> </a:t>
            </a:r>
            <a:endParaRPr lang="zh-CN" altLang="en-US" dirty="0" smtClean="0">
              <a:effectLst/>
            </a:endParaRPr>
          </a:p>
          <a:p>
            <a:r>
              <a:rPr lang="zh-CN" altLang="zh-CN" sz="1200" kern="1200" dirty="0" smtClean="0">
                <a:solidFill>
                  <a:schemeClr val="tx1"/>
                </a:solidFill>
                <a:effectLst/>
                <a:latin typeface="+mn-lt"/>
                <a:ea typeface="+mn-ea"/>
                <a:cs typeface="+mn-cs"/>
              </a:rPr>
              <a:t>据直觉，我们认为阴影边缘内外的色强度比应大致不变</a:t>
            </a:r>
            <a:endParaRPr lang="zh-CN" altLang="en-US" sz="1200" kern="1200" dirty="0" smtClean="0">
              <a:solidFill>
                <a:schemeClr val="tx1"/>
              </a:solidFill>
              <a:effectLst/>
              <a:latin typeface="+mn-lt"/>
              <a:ea typeface="+mn-ea"/>
              <a:cs typeface="+mn-cs"/>
            </a:endParaRPr>
          </a:p>
          <a:p>
            <a:endParaRPr kumimoji="1" lang="zh-CN" altLang="en-US" dirty="0"/>
          </a:p>
        </p:txBody>
      </p:sp>
      <p:sp>
        <p:nvSpPr>
          <p:cNvPr id="4" name="幻灯片编号占位符 3"/>
          <p:cNvSpPr>
            <a:spLocks noGrp="1"/>
          </p:cNvSpPr>
          <p:nvPr>
            <p:ph type="sldNum" sz="quarter" idx="10"/>
          </p:nvPr>
        </p:nvSpPr>
        <p:spPr/>
        <p:txBody>
          <a:bodyPr/>
          <a:lstStyle/>
          <a:p>
            <a:fld id="{FBD5C859-CDD2-3B40-9A11-94FEE0C90BC4}" type="slidenum">
              <a:rPr kumimoji="1" lang="zh-CN" altLang="en-US" smtClean="0"/>
              <a:t>12</a:t>
            </a:fld>
            <a:endParaRPr kumimoji="1" lang="zh-CN" altLang="en-US"/>
          </a:p>
        </p:txBody>
      </p:sp>
    </p:spTree>
    <p:extLst>
      <p:ext uri="{BB962C8B-B14F-4D97-AF65-F5344CB8AC3E}">
        <p14:creationId xmlns:p14="http://schemas.microsoft.com/office/powerpoint/2010/main" val="20635302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kumimoji="1" lang="en-US" altLang="zh-CN" dirty="0" smtClean="0"/>
                  <a:t>[20]</a:t>
                </a:r>
                <a:r>
                  <a:rPr lang="en-US" altLang="zh-CN" sz="1200" kern="1200" dirty="0" smtClean="0">
                    <a:solidFill>
                      <a:schemeClr val="tx1"/>
                    </a:solidFill>
                    <a:effectLst/>
                    <a:latin typeface="+mn-lt"/>
                    <a:ea typeface="+mn-ea"/>
                    <a:cs typeface="+mn-cs"/>
                  </a:rPr>
                  <a:t> </a:t>
                </a:r>
                <a:r>
                  <a:rPr lang="en-US" altLang="zh-CN" sz="1200" kern="1200" dirty="0" err="1" smtClean="0">
                    <a:solidFill>
                      <a:schemeClr val="tx1"/>
                    </a:solidFill>
                    <a:effectLst/>
                    <a:latin typeface="+mn-lt"/>
                    <a:ea typeface="+mn-ea"/>
                    <a:cs typeface="+mn-cs"/>
                  </a:rPr>
                  <a:t>Hoiem</a:t>
                </a:r>
                <a:r>
                  <a:rPr lang="en-US" altLang="zh-CN" sz="1200" kern="1200" dirty="0" smtClean="0">
                    <a:solidFill>
                      <a:schemeClr val="tx1"/>
                    </a:solidFill>
                    <a:effectLst/>
                    <a:latin typeface="+mn-lt"/>
                    <a:ea typeface="+mn-ea"/>
                    <a:cs typeface="+mn-cs"/>
                  </a:rPr>
                  <a:t>, D., </a:t>
                </a:r>
                <a:r>
                  <a:rPr lang="en-US" altLang="zh-CN" sz="1200" kern="1200" dirty="0" err="1" smtClean="0">
                    <a:solidFill>
                      <a:schemeClr val="tx1"/>
                    </a:solidFill>
                    <a:effectLst/>
                    <a:latin typeface="+mn-lt"/>
                    <a:ea typeface="+mn-ea"/>
                    <a:cs typeface="+mn-cs"/>
                  </a:rPr>
                  <a:t>Efros</a:t>
                </a:r>
                <a:r>
                  <a:rPr lang="en-US" altLang="zh-CN" sz="1200" kern="1200" dirty="0" smtClean="0">
                    <a:solidFill>
                      <a:schemeClr val="tx1"/>
                    </a:solidFill>
                    <a:effectLst/>
                    <a:latin typeface="+mn-lt"/>
                    <a:ea typeface="+mn-ea"/>
                    <a:cs typeface="+mn-cs"/>
                  </a:rPr>
                  <a:t>, A.A., Hebert, M.: Recovering surface layout from an image. International Journal of Computer Vision 75 (2007) </a:t>
                </a:r>
                <a:endParaRPr lang="zh-CN" altLang="en-US" sz="1200" kern="1200" dirty="0" smtClean="0">
                  <a:solidFill>
                    <a:schemeClr val="tx1"/>
                  </a:solidFill>
                  <a:effectLst/>
                  <a:latin typeface="+mn-lt"/>
                  <a:ea typeface="+mn-ea"/>
                  <a:cs typeface="+mn-cs"/>
                </a:endParaRPr>
              </a:p>
              <a:p>
                <a14:m>
                  <m:oMath xmlns:m="http://schemas.openxmlformats.org/officeDocument/2006/math">
                    <m:r>
                      <a:rPr lang="en-US" altLang="zh-CN" sz="1200" i="1" kern="1200" smtClean="0">
                        <a:solidFill>
                          <a:schemeClr val="tx1"/>
                        </a:solidFill>
                        <a:effectLst/>
                        <a:latin typeface="Cambria Math" charset="0"/>
                        <a:ea typeface="+mn-ea"/>
                        <a:cs typeface="+mn-cs"/>
                      </a:rPr>
                      <m:t>𝑃</m:t>
                    </m:r>
                    <m:r>
                      <a:rPr lang="en-US" altLang="zh-CN" sz="1200" i="1" kern="1200" smtClean="0">
                        <a:solidFill>
                          <a:schemeClr val="tx1"/>
                        </a:solidFill>
                        <a:effectLst/>
                        <a:latin typeface="Cambria Math" charset="0"/>
                        <a:ea typeface="+mn-ea"/>
                        <a:cs typeface="+mn-cs"/>
                      </a:rPr>
                      <m:t>(</m:t>
                    </m:r>
                    <m:sSub>
                      <m:sSubPr>
                        <m:ctrlPr>
                          <a:rPr lang="zh-CN" altLang="zh-CN" sz="1200" i="1" kern="1200">
                            <a:solidFill>
                              <a:schemeClr val="tx1"/>
                            </a:solidFill>
                            <a:effectLst/>
                            <a:latin typeface="Cambria Math" charset="0"/>
                            <a:ea typeface="+mn-ea"/>
                            <a:cs typeface="+mn-cs"/>
                          </a:rPr>
                        </m:ctrlPr>
                      </m:sSubPr>
                      <m:e>
                        <m:r>
                          <a:rPr lang="en-US" altLang="zh-CN" sz="1200" i="1" kern="1200">
                            <a:solidFill>
                              <a:schemeClr val="tx1"/>
                            </a:solidFill>
                            <a:effectLst/>
                            <a:latin typeface="Cambria Math" charset="0"/>
                            <a:ea typeface="+mn-ea"/>
                            <a:cs typeface="+mn-cs"/>
                          </a:rPr>
                          <m:t>𝑦</m:t>
                        </m:r>
                      </m:e>
                      <m:sub>
                        <m:r>
                          <a:rPr lang="en-US" altLang="zh-CN" sz="1200" i="1" kern="1200">
                            <a:solidFill>
                              <a:schemeClr val="tx1"/>
                            </a:solidFill>
                            <a:effectLst/>
                            <a:latin typeface="Cambria Math" charset="0"/>
                            <a:ea typeface="+mn-ea"/>
                            <a:cs typeface="+mn-cs"/>
                          </a:rPr>
                          <m:t>𝑖</m:t>
                        </m:r>
                      </m:sub>
                    </m:sSub>
                    <m:r>
                      <a:rPr lang="en-US" altLang="zh-CN" sz="1200" i="1" kern="1200">
                        <a:solidFill>
                          <a:schemeClr val="tx1"/>
                        </a:solidFill>
                        <a:effectLst/>
                        <a:latin typeface="Cambria Math" charset="0"/>
                        <a:ea typeface="+mn-ea"/>
                        <a:cs typeface="+mn-cs"/>
                      </a:rPr>
                      <m:t>|</m:t>
                    </m:r>
                    <m:sSub>
                      <m:sSubPr>
                        <m:ctrlPr>
                          <a:rPr lang="zh-CN" altLang="zh-CN" sz="1200" i="1" kern="1200">
                            <a:solidFill>
                              <a:schemeClr val="tx1"/>
                            </a:solidFill>
                            <a:effectLst/>
                            <a:latin typeface="Cambria Math" charset="0"/>
                            <a:ea typeface="+mn-ea"/>
                            <a:cs typeface="+mn-cs"/>
                          </a:rPr>
                        </m:ctrlPr>
                      </m:sSubPr>
                      <m:e>
                        <m:r>
                          <a:rPr lang="en-US" altLang="zh-CN" sz="1200" i="1" kern="1200">
                            <a:solidFill>
                              <a:schemeClr val="tx1"/>
                            </a:solidFill>
                            <a:effectLst/>
                            <a:latin typeface="Cambria Math" charset="0"/>
                            <a:ea typeface="+mn-ea"/>
                            <a:cs typeface="+mn-cs"/>
                          </a:rPr>
                          <m:t>𝑐</m:t>
                        </m:r>
                      </m:e>
                      <m:sub>
                        <m:r>
                          <a:rPr lang="en-US" altLang="zh-CN" sz="1200" i="1" kern="1200">
                            <a:solidFill>
                              <a:schemeClr val="tx1"/>
                            </a:solidFill>
                            <a:effectLst/>
                            <a:latin typeface="Cambria Math" charset="0"/>
                            <a:ea typeface="+mn-ea"/>
                            <a:cs typeface="+mn-cs"/>
                          </a:rPr>
                          <m:t>𝑖</m:t>
                        </m:r>
                      </m:sub>
                    </m:sSub>
                    <m:r>
                      <a:rPr lang="en-US" altLang="zh-CN" sz="1200" i="1" kern="1200">
                        <a:solidFill>
                          <a:schemeClr val="tx1"/>
                        </a:solidFill>
                        <a:effectLst/>
                        <a:latin typeface="Cambria Math" charset="0"/>
                        <a:ea typeface="+mn-ea"/>
                        <a:cs typeface="+mn-cs"/>
                      </a:rPr>
                      <m:t>,</m:t>
                    </m:r>
                    <m:acc>
                      <m:accPr>
                        <m:chr m:val="⃑"/>
                        <m:ctrlPr>
                          <a:rPr lang="zh-CN" altLang="zh-CN" sz="1200" i="1" kern="1200">
                            <a:solidFill>
                              <a:schemeClr val="tx1"/>
                            </a:solidFill>
                            <a:effectLst/>
                            <a:latin typeface="Cambria Math" charset="0"/>
                            <a:ea typeface="+mn-ea"/>
                            <a:cs typeface="+mn-cs"/>
                          </a:rPr>
                        </m:ctrlPr>
                      </m:accPr>
                      <m:e>
                        <m:sSub>
                          <m:sSubPr>
                            <m:ctrlPr>
                              <a:rPr lang="zh-CN" altLang="zh-CN" sz="1200" i="1" kern="1200">
                                <a:solidFill>
                                  <a:schemeClr val="tx1"/>
                                </a:solidFill>
                                <a:effectLst/>
                                <a:latin typeface="Cambria Math" charset="0"/>
                                <a:ea typeface="+mn-ea"/>
                                <a:cs typeface="+mn-cs"/>
                              </a:rPr>
                            </m:ctrlPr>
                          </m:sSubPr>
                          <m:e>
                            <m:r>
                              <a:rPr lang="en-US" altLang="zh-CN" sz="1200" i="1" kern="1200">
                                <a:solidFill>
                                  <a:schemeClr val="tx1"/>
                                </a:solidFill>
                                <a:effectLst/>
                                <a:latin typeface="Cambria Math" charset="0"/>
                                <a:ea typeface="+mn-ea"/>
                                <a:cs typeface="+mn-cs"/>
                              </a:rPr>
                              <m:t>𝑥</m:t>
                            </m:r>
                          </m:e>
                          <m:sub>
                            <m:r>
                              <a:rPr lang="en-US" altLang="zh-CN" sz="1200" i="1" kern="1200">
                                <a:solidFill>
                                  <a:schemeClr val="tx1"/>
                                </a:solidFill>
                                <a:effectLst/>
                                <a:latin typeface="Cambria Math" charset="0"/>
                                <a:ea typeface="+mn-ea"/>
                                <a:cs typeface="+mn-cs"/>
                              </a:rPr>
                              <m:t>𝑖</m:t>
                            </m:r>
                          </m:sub>
                        </m:sSub>
                      </m:e>
                    </m:acc>
                    <m:r>
                      <a:rPr lang="en-US" altLang="zh-CN" sz="1200" i="1" kern="1200">
                        <a:solidFill>
                          <a:schemeClr val="tx1"/>
                        </a:solidFill>
                        <a:effectLst/>
                        <a:latin typeface="Cambria Math" charset="0"/>
                        <a:ea typeface="+mn-ea"/>
                        <a:cs typeface="+mn-cs"/>
                      </a:rPr>
                      <m:t>)</m:t>
                    </m:r>
                  </m:oMath>
                </a14:m>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由我们已有的局部分类器给出，</a:t>
                </a:r>
                <a14:m>
                  <m:oMath xmlns:m="http://schemas.openxmlformats.org/officeDocument/2006/math">
                    <m:r>
                      <a:rPr lang="en-US" altLang="zh-CN" sz="1200" i="1" kern="1200">
                        <a:solidFill>
                          <a:schemeClr val="tx1"/>
                        </a:solidFill>
                        <a:effectLst/>
                        <a:latin typeface="Cambria Math" charset="0"/>
                        <a:ea typeface="+mn-ea"/>
                        <a:cs typeface="+mn-cs"/>
                      </a:rPr>
                      <m:t>𝑃</m:t>
                    </m:r>
                    <m:r>
                      <a:rPr lang="en-US" altLang="zh-CN" sz="1200" i="1" kern="1200">
                        <a:solidFill>
                          <a:schemeClr val="tx1"/>
                        </a:solidFill>
                        <a:effectLst/>
                        <a:latin typeface="Cambria Math" charset="0"/>
                        <a:ea typeface="+mn-ea"/>
                        <a:cs typeface="+mn-cs"/>
                      </a:rPr>
                      <m:t>(</m:t>
                    </m:r>
                    <m:sSub>
                      <m:sSubPr>
                        <m:ctrlPr>
                          <a:rPr lang="zh-CN" altLang="zh-CN" sz="1200" i="1" kern="1200">
                            <a:solidFill>
                              <a:schemeClr val="tx1"/>
                            </a:solidFill>
                            <a:effectLst/>
                            <a:latin typeface="Cambria Math" charset="0"/>
                            <a:ea typeface="+mn-ea"/>
                            <a:cs typeface="+mn-cs"/>
                          </a:rPr>
                        </m:ctrlPr>
                      </m:sSubPr>
                      <m:e>
                        <m:r>
                          <a:rPr lang="en-US" altLang="zh-CN" sz="1200" i="1" kern="1200">
                            <a:solidFill>
                              <a:schemeClr val="tx1"/>
                            </a:solidFill>
                            <a:effectLst/>
                            <a:latin typeface="Cambria Math" charset="0"/>
                            <a:ea typeface="+mn-ea"/>
                            <a:cs typeface="+mn-cs"/>
                          </a:rPr>
                          <m:t>𝑐</m:t>
                        </m:r>
                      </m:e>
                      <m:sub>
                        <m:r>
                          <a:rPr lang="en-US" altLang="zh-CN" sz="1200" i="1" kern="1200">
                            <a:solidFill>
                              <a:schemeClr val="tx1"/>
                            </a:solidFill>
                            <a:effectLst/>
                            <a:latin typeface="Cambria Math" charset="0"/>
                            <a:ea typeface="+mn-ea"/>
                            <a:cs typeface="+mn-cs"/>
                          </a:rPr>
                          <m:t>𝑖</m:t>
                        </m:r>
                      </m:sub>
                    </m:sSub>
                    <m:r>
                      <a:rPr lang="en-US" altLang="zh-CN" sz="1200" i="1" kern="1200">
                        <a:solidFill>
                          <a:schemeClr val="tx1"/>
                        </a:solidFill>
                        <a:effectLst/>
                        <a:latin typeface="Cambria Math" charset="0"/>
                        <a:ea typeface="+mn-ea"/>
                        <a:cs typeface="+mn-cs"/>
                      </a:rPr>
                      <m:t>|</m:t>
                    </m:r>
                    <m:acc>
                      <m:accPr>
                        <m:chr m:val="⃑"/>
                        <m:ctrlPr>
                          <a:rPr lang="zh-CN" altLang="zh-CN" sz="1200" i="1" kern="1200">
                            <a:solidFill>
                              <a:schemeClr val="tx1"/>
                            </a:solidFill>
                            <a:effectLst/>
                            <a:latin typeface="Cambria Math" charset="0"/>
                            <a:ea typeface="+mn-ea"/>
                            <a:cs typeface="+mn-cs"/>
                          </a:rPr>
                        </m:ctrlPr>
                      </m:accPr>
                      <m:e>
                        <m:sSub>
                          <m:sSubPr>
                            <m:ctrlPr>
                              <a:rPr lang="zh-CN" altLang="zh-CN" sz="1200" i="1" kern="1200">
                                <a:solidFill>
                                  <a:schemeClr val="tx1"/>
                                </a:solidFill>
                                <a:effectLst/>
                                <a:latin typeface="Cambria Math" charset="0"/>
                                <a:ea typeface="+mn-ea"/>
                                <a:cs typeface="+mn-cs"/>
                              </a:rPr>
                            </m:ctrlPr>
                          </m:sSubPr>
                          <m:e>
                            <m:r>
                              <a:rPr lang="en-US" altLang="zh-CN" sz="1200" i="1" kern="1200">
                                <a:solidFill>
                                  <a:schemeClr val="tx1"/>
                                </a:solidFill>
                                <a:effectLst/>
                                <a:latin typeface="Cambria Math" charset="0"/>
                                <a:ea typeface="+mn-ea"/>
                                <a:cs typeface="+mn-cs"/>
                              </a:rPr>
                              <m:t>𝑥</m:t>
                            </m:r>
                          </m:e>
                          <m:sub>
                            <m:r>
                              <a:rPr lang="en-US" altLang="zh-CN" sz="1200" i="1" kern="1200">
                                <a:solidFill>
                                  <a:schemeClr val="tx1"/>
                                </a:solidFill>
                                <a:effectLst/>
                                <a:latin typeface="Cambria Math" charset="0"/>
                                <a:ea typeface="+mn-ea"/>
                                <a:cs typeface="+mn-cs"/>
                              </a:rPr>
                              <m:t>𝑖</m:t>
                            </m:r>
                          </m:sub>
                        </m:sSub>
                      </m:e>
                    </m:acc>
                    <m:r>
                      <a:rPr lang="en-US" altLang="zh-CN" sz="1200" i="1" kern="1200">
                        <a:solidFill>
                          <a:schemeClr val="tx1"/>
                        </a:solidFill>
                        <a:effectLst/>
                        <a:latin typeface="Cambria Math" charset="0"/>
                        <a:ea typeface="+mn-ea"/>
                        <a:cs typeface="+mn-cs"/>
                      </a:rPr>
                      <m:t>)</m:t>
                    </m:r>
                  </m:oMath>
                </a14:m>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由实景布局分类器</a:t>
                </a:r>
                <a:r>
                  <a:rPr lang="en-US" altLang="zh-CN" sz="1200" kern="1200" dirty="0">
                    <a:solidFill>
                      <a:schemeClr val="tx1"/>
                    </a:solidFill>
                    <a:effectLst/>
                    <a:latin typeface="+mn-lt"/>
                    <a:ea typeface="+mn-ea"/>
                    <a:cs typeface="+mn-cs"/>
                  </a:rPr>
                  <a:t>[20]</a:t>
                </a:r>
                <a:r>
                  <a:rPr lang="zh-CN" altLang="zh-CN" sz="1200" kern="1200" dirty="0">
                    <a:solidFill>
                      <a:schemeClr val="tx1"/>
                    </a:solidFill>
                    <a:effectLst/>
                    <a:latin typeface="+mn-lt"/>
                    <a:ea typeface="+mn-ea"/>
                    <a:cs typeface="+mn-cs"/>
                  </a:rPr>
                  <a:t>给出</a:t>
                </a:r>
                <a:r>
                  <a:rPr lang="zh-CN" altLang="zh-CN" dirty="0">
                    <a:effectLst/>
                  </a:rPr>
                  <a:t> </a:t>
                </a:r>
                <a:endParaRPr kumimoji="1" lang="zh-CN" altLang="en-US" dirty="0"/>
              </a:p>
            </p:txBody>
          </p:sp>
        </mc:Choice>
        <mc:Fallback xmlns="">
          <p:sp>
            <p:nvSpPr>
              <p:cNvPr id="3" name="备注占位符 2"/>
              <p:cNvSpPr>
                <a:spLocks noGrp="1"/>
              </p:cNvSpPr>
              <p:nvPr>
                <p:ph type="body" idx="1"/>
              </p:nvPr>
            </p:nvSpPr>
            <p:spPr/>
            <p:txBody>
              <a:bodyPr/>
              <a:lstStyle/>
              <a:p>
                <a:r>
                  <a:rPr kumimoji="1" lang="en-US" altLang="zh-CN" dirty="0" smtClean="0"/>
                  <a:t>[20]</a:t>
                </a:r>
                <a:r>
                  <a:rPr lang="en-US" altLang="zh-CN" sz="1200" kern="1200" dirty="0" smtClean="0">
                    <a:solidFill>
                      <a:schemeClr val="tx1"/>
                    </a:solidFill>
                    <a:effectLst/>
                    <a:latin typeface="+mn-lt"/>
                    <a:ea typeface="+mn-ea"/>
                    <a:cs typeface="+mn-cs"/>
                  </a:rPr>
                  <a:t> </a:t>
                </a:r>
                <a:r>
                  <a:rPr lang="en-US" altLang="zh-CN" sz="1200" kern="1200" dirty="0" err="1" smtClean="0">
                    <a:solidFill>
                      <a:schemeClr val="tx1"/>
                    </a:solidFill>
                    <a:effectLst/>
                    <a:latin typeface="+mn-lt"/>
                    <a:ea typeface="+mn-ea"/>
                    <a:cs typeface="+mn-cs"/>
                  </a:rPr>
                  <a:t>Hoiem</a:t>
                </a:r>
                <a:r>
                  <a:rPr lang="en-US" altLang="zh-CN" sz="1200" kern="1200" dirty="0" smtClean="0">
                    <a:solidFill>
                      <a:schemeClr val="tx1"/>
                    </a:solidFill>
                    <a:effectLst/>
                    <a:latin typeface="+mn-lt"/>
                    <a:ea typeface="+mn-ea"/>
                    <a:cs typeface="+mn-cs"/>
                  </a:rPr>
                  <a:t>, D., </a:t>
                </a:r>
                <a:r>
                  <a:rPr lang="en-US" altLang="zh-CN" sz="1200" kern="1200" dirty="0" err="1" smtClean="0">
                    <a:solidFill>
                      <a:schemeClr val="tx1"/>
                    </a:solidFill>
                    <a:effectLst/>
                    <a:latin typeface="+mn-lt"/>
                    <a:ea typeface="+mn-ea"/>
                    <a:cs typeface="+mn-cs"/>
                  </a:rPr>
                  <a:t>Efros</a:t>
                </a:r>
                <a:r>
                  <a:rPr lang="en-US" altLang="zh-CN" sz="1200" kern="1200" dirty="0" smtClean="0">
                    <a:solidFill>
                      <a:schemeClr val="tx1"/>
                    </a:solidFill>
                    <a:effectLst/>
                    <a:latin typeface="+mn-lt"/>
                    <a:ea typeface="+mn-ea"/>
                    <a:cs typeface="+mn-cs"/>
                  </a:rPr>
                  <a:t>, A.A., Hebert, M.: Recovering surface layout from an image. International Journal of Computer Vision 75 (2007) </a:t>
                </a:r>
                <a:endParaRPr lang="zh-CN" altLang="en-US" sz="1200" kern="1200" dirty="0" smtClean="0">
                  <a:solidFill>
                    <a:schemeClr val="tx1"/>
                  </a:solidFill>
                  <a:effectLst/>
                  <a:latin typeface="+mn-lt"/>
                  <a:ea typeface="+mn-ea"/>
                  <a:cs typeface="+mn-cs"/>
                </a:endParaRPr>
              </a:p>
              <a:p>
                <a:r>
                  <a:rPr lang="en-US" altLang="zh-CN" sz="1200" i="0" kern="1200" smtClean="0">
                    <a:solidFill>
                      <a:schemeClr val="tx1"/>
                    </a:solidFill>
                    <a:effectLst/>
                    <a:latin typeface="+mn-lt"/>
                    <a:ea typeface="+mn-ea"/>
                    <a:cs typeface="+mn-cs"/>
                  </a:rPr>
                  <a:t>𝑃(</a:t>
                </a:r>
                <a:r>
                  <a:rPr lang="en-US" altLang="zh-CN" sz="1200" i="0" kern="1200">
                    <a:solidFill>
                      <a:schemeClr val="tx1"/>
                    </a:solidFill>
                    <a:effectLst/>
                    <a:latin typeface="+mn-lt"/>
                    <a:ea typeface="+mn-ea"/>
                    <a:cs typeface="+mn-cs"/>
                  </a:rPr>
                  <a:t>𝑦</a:t>
                </a:r>
                <a:r>
                  <a:rPr lang="zh-CN" altLang="zh-CN" sz="1200" i="0" kern="1200">
                    <a:solidFill>
                      <a:schemeClr val="tx1"/>
                    </a:solidFill>
                    <a:effectLst/>
                    <a:latin typeface="+mn-lt"/>
                    <a:ea typeface="+mn-ea"/>
                    <a:cs typeface="+mn-cs"/>
                  </a:rPr>
                  <a:t>_</a:t>
                </a:r>
                <a:r>
                  <a:rPr lang="en-US" altLang="zh-CN" sz="1200" i="0" kern="1200">
                    <a:solidFill>
                      <a:schemeClr val="tx1"/>
                    </a:solidFill>
                    <a:effectLst/>
                    <a:latin typeface="+mn-lt"/>
                    <a:ea typeface="+mn-ea"/>
                    <a:cs typeface="+mn-cs"/>
                  </a:rPr>
                  <a:t>𝑖 |𝑐</a:t>
                </a:r>
                <a:r>
                  <a:rPr lang="zh-CN" altLang="zh-CN" sz="1200" i="0" kern="1200">
                    <a:solidFill>
                      <a:schemeClr val="tx1"/>
                    </a:solidFill>
                    <a:effectLst/>
                    <a:latin typeface="+mn-lt"/>
                    <a:ea typeface="+mn-ea"/>
                    <a:cs typeface="+mn-cs"/>
                  </a:rPr>
                  <a:t>_</a:t>
                </a:r>
                <a:r>
                  <a:rPr lang="en-US" altLang="zh-CN" sz="1200" i="0" kern="1200">
                    <a:solidFill>
                      <a:schemeClr val="tx1"/>
                    </a:solidFill>
                    <a:effectLst/>
                    <a:latin typeface="+mn-lt"/>
                    <a:ea typeface="+mn-ea"/>
                    <a:cs typeface="+mn-cs"/>
                  </a:rPr>
                  <a:t>𝑖,</a:t>
                </a:r>
                <a:r>
                  <a:rPr lang="zh-CN" altLang="zh-CN" sz="1200" i="0" kern="1200">
                    <a:solidFill>
                      <a:schemeClr val="tx1"/>
                    </a:solidFill>
                    <a:effectLst/>
                    <a:latin typeface="+mn-lt"/>
                    <a:ea typeface="+mn-ea"/>
                    <a:cs typeface="+mn-cs"/>
                  </a:rPr>
                  <a:t>(</a:t>
                </a:r>
                <a:r>
                  <a:rPr lang="en-US" altLang="zh-CN" sz="1200" i="0" kern="1200">
                    <a:solidFill>
                      <a:schemeClr val="tx1"/>
                    </a:solidFill>
                    <a:effectLst/>
                    <a:latin typeface="+mn-lt"/>
                    <a:ea typeface="+mn-ea"/>
                    <a:cs typeface="+mn-cs"/>
                  </a:rPr>
                  <a:t>𝑥</a:t>
                </a:r>
                <a:r>
                  <a:rPr lang="zh-CN" altLang="zh-CN" sz="1200" i="0" kern="1200">
                    <a:solidFill>
                      <a:schemeClr val="tx1"/>
                    </a:solidFill>
                    <a:effectLst/>
                    <a:latin typeface="+mn-lt"/>
                    <a:ea typeface="+mn-ea"/>
                    <a:cs typeface="+mn-cs"/>
                  </a:rPr>
                  <a:t>_</a:t>
                </a:r>
                <a:r>
                  <a:rPr lang="en-US" altLang="zh-CN" sz="1200" i="0" kern="1200">
                    <a:solidFill>
                      <a:schemeClr val="tx1"/>
                    </a:solidFill>
                    <a:effectLst/>
                    <a:latin typeface="+mn-lt"/>
                    <a:ea typeface="+mn-ea"/>
                    <a:cs typeface="+mn-cs"/>
                  </a:rPr>
                  <a:t>𝑖 </a:t>
                </a:r>
                <a:r>
                  <a:rPr lang="zh-CN" altLang="zh-CN" sz="1200" i="0" kern="1200">
                    <a:solidFill>
                      <a:schemeClr val="tx1"/>
                    </a:solidFill>
                    <a:effectLst/>
                    <a:latin typeface="+mn-lt"/>
                    <a:ea typeface="+mn-ea"/>
                    <a:cs typeface="+mn-cs"/>
                  </a:rPr>
                  <a:t>) ⃑</a:t>
                </a:r>
                <a:r>
                  <a:rPr lang="en-US" altLang="zh-CN" sz="1200" i="0" kern="120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由我们已有的局部分类器给出，</a:t>
                </a:r>
                <a:r>
                  <a:rPr lang="en-US" altLang="zh-CN" sz="1200" i="0" kern="1200">
                    <a:solidFill>
                      <a:schemeClr val="tx1"/>
                    </a:solidFill>
                    <a:effectLst/>
                    <a:latin typeface="+mn-lt"/>
                    <a:ea typeface="+mn-ea"/>
                    <a:cs typeface="+mn-cs"/>
                  </a:rPr>
                  <a:t>𝑃(𝑐</a:t>
                </a:r>
                <a:r>
                  <a:rPr lang="zh-CN" altLang="zh-CN" sz="1200" i="0" kern="1200">
                    <a:solidFill>
                      <a:schemeClr val="tx1"/>
                    </a:solidFill>
                    <a:effectLst/>
                    <a:latin typeface="+mn-lt"/>
                    <a:ea typeface="+mn-ea"/>
                    <a:cs typeface="+mn-cs"/>
                  </a:rPr>
                  <a:t>_</a:t>
                </a:r>
                <a:r>
                  <a:rPr lang="en-US" altLang="zh-CN" sz="1200" i="0" kern="1200">
                    <a:solidFill>
                      <a:schemeClr val="tx1"/>
                    </a:solidFill>
                    <a:effectLst/>
                    <a:latin typeface="+mn-lt"/>
                    <a:ea typeface="+mn-ea"/>
                    <a:cs typeface="+mn-cs"/>
                  </a:rPr>
                  <a:t>𝑖 |</a:t>
                </a:r>
                <a:r>
                  <a:rPr lang="zh-CN" altLang="zh-CN" sz="1200" i="0" kern="1200">
                    <a:solidFill>
                      <a:schemeClr val="tx1"/>
                    </a:solidFill>
                    <a:effectLst/>
                    <a:latin typeface="+mn-lt"/>
                    <a:ea typeface="+mn-ea"/>
                    <a:cs typeface="+mn-cs"/>
                  </a:rPr>
                  <a:t>(</a:t>
                </a:r>
                <a:r>
                  <a:rPr lang="en-US" altLang="zh-CN" sz="1200" i="0" kern="1200">
                    <a:solidFill>
                      <a:schemeClr val="tx1"/>
                    </a:solidFill>
                    <a:effectLst/>
                    <a:latin typeface="+mn-lt"/>
                    <a:ea typeface="+mn-ea"/>
                    <a:cs typeface="+mn-cs"/>
                  </a:rPr>
                  <a:t>𝑥</a:t>
                </a:r>
                <a:r>
                  <a:rPr lang="zh-CN" altLang="zh-CN" sz="1200" i="0" kern="1200">
                    <a:solidFill>
                      <a:schemeClr val="tx1"/>
                    </a:solidFill>
                    <a:effectLst/>
                    <a:latin typeface="+mn-lt"/>
                    <a:ea typeface="+mn-ea"/>
                    <a:cs typeface="+mn-cs"/>
                  </a:rPr>
                  <a:t>_</a:t>
                </a:r>
                <a:r>
                  <a:rPr lang="en-US" altLang="zh-CN" sz="1200" i="0" kern="1200">
                    <a:solidFill>
                      <a:schemeClr val="tx1"/>
                    </a:solidFill>
                    <a:effectLst/>
                    <a:latin typeface="+mn-lt"/>
                    <a:ea typeface="+mn-ea"/>
                    <a:cs typeface="+mn-cs"/>
                  </a:rPr>
                  <a:t>𝑖 </a:t>
                </a:r>
                <a:r>
                  <a:rPr lang="zh-CN" altLang="zh-CN" sz="1200" i="0" kern="1200">
                    <a:solidFill>
                      <a:schemeClr val="tx1"/>
                    </a:solidFill>
                    <a:effectLst/>
                    <a:latin typeface="+mn-lt"/>
                    <a:ea typeface="+mn-ea"/>
                    <a:cs typeface="+mn-cs"/>
                  </a:rPr>
                  <a:t>) ⃑</a:t>
                </a:r>
                <a:r>
                  <a:rPr lang="en-US" altLang="zh-CN" sz="1200" i="0" kern="120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由实景布局分类器</a:t>
                </a:r>
                <a:r>
                  <a:rPr lang="en-US" altLang="zh-CN" sz="1200" kern="1200" dirty="0">
                    <a:solidFill>
                      <a:schemeClr val="tx1"/>
                    </a:solidFill>
                    <a:effectLst/>
                    <a:latin typeface="+mn-lt"/>
                    <a:ea typeface="+mn-ea"/>
                    <a:cs typeface="+mn-cs"/>
                  </a:rPr>
                  <a:t>[20]</a:t>
                </a:r>
                <a:r>
                  <a:rPr lang="zh-CN" altLang="zh-CN" sz="1200" kern="1200" dirty="0">
                    <a:solidFill>
                      <a:schemeClr val="tx1"/>
                    </a:solidFill>
                    <a:effectLst/>
                    <a:latin typeface="+mn-lt"/>
                    <a:ea typeface="+mn-ea"/>
                    <a:cs typeface="+mn-cs"/>
                  </a:rPr>
                  <a:t>给出</a:t>
                </a:r>
                <a:r>
                  <a:rPr lang="zh-CN" altLang="zh-CN" dirty="0">
                    <a:effectLst/>
                  </a:rPr>
                  <a:t> </a:t>
                </a:r>
                <a:endParaRPr kumimoji="1" lang="zh-CN" altLang="en-US" dirty="0"/>
              </a:p>
            </p:txBody>
          </p:sp>
        </mc:Fallback>
      </mc:AlternateContent>
      <p:sp>
        <p:nvSpPr>
          <p:cNvPr id="4" name="幻灯片编号占位符 3"/>
          <p:cNvSpPr>
            <a:spLocks noGrp="1"/>
          </p:cNvSpPr>
          <p:nvPr>
            <p:ph type="sldNum" sz="quarter" idx="10"/>
          </p:nvPr>
        </p:nvSpPr>
        <p:spPr/>
        <p:txBody>
          <a:bodyPr/>
          <a:lstStyle/>
          <a:p>
            <a:fld id="{FBD5C859-CDD2-3B40-9A11-94FEE0C90BC4}" type="slidenum">
              <a:rPr kumimoji="1" lang="zh-CN" altLang="en-US" smtClean="0"/>
              <a:t>13</a:t>
            </a:fld>
            <a:endParaRPr kumimoji="1" lang="zh-CN" altLang="en-US"/>
          </a:p>
        </p:txBody>
      </p:sp>
    </p:spTree>
    <p:extLst>
      <p:ext uri="{BB962C8B-B14F-4D97-AF65-F5344CB8AC3E}">
        <p14:creationId xmlns:p14="http://schemas.microsoft.com/office/powerpoint/2010/main" val="16085572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87DE6118-2437-4B30-8E3C-4D2BE6020583}" type="datetimeFigureOut">
              <a:rPr lang="en-US" dirty="0"/>
              <a:pPr/>
              <a:t>5/24/17</a:t>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9E57DC2-970A-4B3E-BB1C-7A09969E49DF}" type="slidenum">
              <a:rPr lang="en-US" dirty="0"/>
              <a:pPr/>
              <a:t>‹#›</a:t>
            </a:fld>
            <a:endParaRPr lang="en-US" dirty="0"/>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5/24/17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5/24/17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dirty="0"/>
              <a:t>5/24/17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87DE6118-2437-4B30-8E3C-4D2BE6020583}" type="datetimeFigureOut">
              <a:rPr lang="en-US" dirty="0"/>
              <a:pPr/>
              <a:t>5/24/17</a:t>
            </a:fld>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zh-CN" altLang="en-US" smtClean="0"/>
              <a:t>单击此处编辑母版标题样式</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5" name="Date Placeholder 4"/>
          <p:cNvSpPr>
            <a:spLocks noGrp="1"/>
          </p:cNvSpPr>
          <p:nvPr>
            <p:ph type="dt" sz="half" idx="10"/>
          </p:nvPr>
        </p:nvSpPr>
        <p:spPr/>
        <p:txBody>
          <a:bodyPr/>
          <a:lstStyle/>
          <a:p>
            <a:fld id="{87DE6118-2437-4B30-8E3C-4D2BE6020583}" type="datetimeFigureOut">
              <a:rPr lang="en-US" dirty="0"/>
              <a:t>5/24/17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7" name="Date Placeholder 6"/>
          <p:cNvSpPr>
            <a:spLocks noGrp="1"/>
          </p:cNvSpPr>
          <p:nvPr>
            <p:ph type="dt" sz="half" idx="10"/>
          </p:nvPr>
        </p:nvSpPr>
        <p:spPr/>
        <p:txBody>
          <a:bodyPr/>
          <a:lstStyle/>
          <a:p>
            <a:fld id="{87DE6118-2437-4B30-8E3C-4D2BE6020583}" type="datetimeFigureOut">
              <a:rPr lang="en-US" dirty="0"/>
              <a:t>5/24/17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fld id="{87DE6118-2437-4B30-8E3C-4D2BE6020583}" type="datetimeFigureOut">
              <a:rPr lang="en-US" dirty="0"/>
              <a:t>5/24/17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7DE6118-2437-4B30-8E3C-4D2BE6020583}" type="datetimeFigureOut">
              <a:rPr lang="en-US" dirty="0"/>
              <a:t>5/24/17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zh-CN" altLang="en-US" smtClean="0"/>
              <a:t>单击此处编辑母版标题样式</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二级</a:t>
            </a:r>
          </a:p>
          <a:p>
            <a:pPr lvl="2"/>
            <a:r>
              <a:rPr lang="zh-CN" altLang="en-US" smtClean="0"/>
              <a:t>三级</a:t>
            </a:r>
          </a:p>
          <a:p>
            <a:pPr lvl="3"/>
            <a:r>
              <a:rPr lang="zh-CN" altLang="en-US" smtClean="0"/>
              <a:t>四级</a:t>
            </a:r>
          </a:p>
          <a:p>
            <a:pPr lvl="4"/>
            <a:r>
              <a:rPr lang="zh-CN" altLang="en-US" smtClean="0"/>
              <a:t>五级</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dirty="0"/>
              <a:pPr/>
              <a:t>5/24/17</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将图片拖动到占位符，或单击添加图标</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dirty="0"/>
              <a:pPr/>
              <a:t>5/24/17</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dirty="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87DE6118-2437-4B30-8E3C-4D2BE6020583}" type="datetimeFigureOut">
              <a:rPr lang="en-US" dirty="0"/>
              <a:pPr/>
              <a:t>5/24/17</a:t>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9E57DC2-970A-4B3E-BB1C-7A09969E49DF}" type="slidenum">
              <a:rPr lang="en-US" dirty="0"/>
              <a:pPr/>
              <a:t>‹#›</a:t>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tif"/><Relationship Id="rId3" Type="http://schemas.openxmlformats.org/officeDocument/2006/relationships/image" Target="../media/image2.tif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7.tif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image" Target="../media/image2.tiff"/><Relationship Id="rId4" Type="http://schemas.openxmlformats.org/officeDocument/2006/relationships/image" Target="../media/image3.tiff"/><Relationship Id="rId1" Type="http://schemas.openxmlformats.org/officeDocument/2006/relationships/slideLayout" Target="../slideLayouts/slideLayout2.xml"/><Relationship Id="rId2" Type="http://schemas.openxmlformats.org/officeDocument/2006/relationships/image" Target="../media/image1.ti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tiff"/><Relationship Id="rId4"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dirty="0" smtClean="0">
                <a:latin typeface="SimSun" charset="0"/>
                <a:ea typeface="SimSun" charset="0"/>
                <a:cs typeface="SimSun" charset="0"/>
              </a:rPr>
              <a:t>户外</a:t>
            </a:r>
            <a:r>
              <a:rPr lang="zh-CN" altLang="en-US" dirty="0">
                <a:latin typeface="SimSun" charset="0"/>
                <a:ea typeface="SimSun" charset="0"/>
                <a:cs typeface="SimSun" charset="0"/>
              </a:rPr>
              <a:t>场景下的静态阴影检测与去除 </a:t>
            </a:r>
            <a:endParaRPr kumimoji="1" lang="zh-CN" altLang="en-US" dirty="0">
              <a:latin typeface="SimSun" charset="0"/>
              <a:ea typeface="SimSun" charset="0"/>
              <a:cs typeface="SimSun" charset="0"/>
            </a:endParaRPr>
          </a:p>
        </p:txBody>
      </p:sp>
      <p:sp>
        <p:nvSpPr>
          <p:cNvPr id="3" name="副标题 2"/>
          <p:cNvSpPr>
            <a:spLocks noGrp="1"/>
          </p:cNvSpPr>
          <p:nvPr>
            <p:ph type="subTitle" idx="1"/>
          </p:nvPr>
        </p:nvSpPr>
        <p:spPr/>
        <p:txBody>
          <a:bodyPr/>
          <a:lstStyle/>
          <a:p>
            <a:endParaRPr kumimoji="1" lang="zh-CN" altLang="en-US" dirty="0" smtClean="0"/>
          </a:p>
          <a:p>
            <a:r>
              <a:rPr kumimoji="1" lang="en-US" altLang="zh-CN" dirty="0" smtClean="0">
                <a:latin typeface="SimSun" charset="0"/>
                <a:ea typeface="SimSun" charset="0"/>
                <a:cs typeface="SimSun" charset="0"/>
              </a:rPr>
              <a:t>14307130318</a:t>
            </a:r>
            <a:r>
              <a:rPr kumimoji="1" lang="zh-CN" altLang="en-US" dirty="0" smtClean="0">
                <a:latin typeface="SimSun" charset="0"/>
                <a:ea typeface="SimSun" charset="0"/>
                <a:cs typeface="SimSun" charset="0"/>
              </a:rPr>
              <a:t> 刘超颖</a:t>
            </a:r>
            <a:endParaRPr kumimoji="1" lang="zh-CN" altLang="en-US" dirty="0">
              <a:latin typeface="SimSun" charset="0"/>
              <a:ea typeface="SimSun" charset="0"/>
              <a:cs typeface="SimSun" charset="0"/>
            </a:endParaRPr>
          </a:p>
        </p:txBody>
      </p:sp>
    </p:spTree>
    <p:extLst>
      <p:ext uri="{BB962C8B-B14F-4D97-AF65-F5344CB8AC3E}">
        <p14:creationId xmlns:p14="http://schemas.microsoft.com/office/powerpoint/2010/main" val="71512827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kumimoji="1" lang="zh-CN" altLang="en-US" dirty="0" smtClean="0">
                <a:latin typeface="SimSun" charset="0"/>
                <a:ea typeface="SimSun" charset="0"/>
                <a:cs typeface="SimSun" charset="0"/>
              </a:rPr>
              <a:t>优化的阴影检测方法</a:t>
            </a:r>
            <a:br>
              <a:rPr kumimoji="1" lang="zh-CN" altLang="en-US" dirty="0" smtClean="0">
                <a:latin typeface="SimSun" charset="0"/>
                <a:ea typeface="SimSun" charset="0"/>
                <a:cs typeface="SimSun" charset="0"/>
              </a:rPr>
            </a:br>
            <a:r>
              <a:rPr kumimoji="1" lang="en-US" altLang="zh-CN" sz="3100" dirty="0" smtClean="0">
                <a:latin typeface="SimSun" charset="0"/>
                <a:ea typeface="SimSun" charset="0"/>
                <a:cs typeface="SimSun" charset="0"/>
              </a:rPr>
              <a:t>——</a:t>
            </a:r>
            <a:r>
              <a:rPr lang="en-US" altLang="zh-CN" sz="3100" dirty="0">
                <a:latin typeface="SimSun" charset="0"/>
                <a:ea typeface="SimSun" charset="0"/>
                <a:cs typeface="SimSun" charset="0"/>
              </a:rPr>
              <a:t>Detecting Ground Shadows in Outdoor Consumer </a:t>
            </a:r>
            <a:r>
              <a:rPr lang="en-US" altLang="zh-CN" sz="3100" dirty="0" smtClean="0">
                <a:latin typeface="SimSun" charset="0"/>
                <a:ea typeface="SimSun" charset="0"/>
                <a:cs typeface="SimSun" charset="0"/>
              </a:rPr>
              <a:t>Photographs</a:t>
            </a:r>
            <a:endParaRPr kumimoji="1" lang="zh-CN" altLang="en-US" dirty="0">
              <a:latin typeface="SimSun" charset="0"/>
              <a:ea typeface="SimSun" charset="0"/>
              <a:cs typeface="SimSun" charset="0"/>
            </a:endParaRP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1371600" y="2715492"/>
                <a:ext cx="9601200" cy="3158835"/>
              </a:xfrm>
            </p:spPr>
            <p:txBody>
              <a:bodyPr>
                <a:noAutofit/>
              </a:bodyPr>
              <a:lstStyle/>
              <a:p>
                <a:pPr>
                  <a:lnSpc>
                    <a:spcPct val="150000"/>
                  </a:lnSpc>
                </a:pPr>
                <a:r>
                  <a:rPr lang="zh-CN" altLang="zh-CN" b="1" dirty="0">
                    <a:latin typeface="SimSun" charset="0"/>
                    <a:ea typeface="SimSun" charset="0"/>
                    <a:cs typeface="SimSun" charset="0"/>
                  </a:rPr>
                  <a:t>特征提取和分类</a:t>
                </a:r>
                <a:r>
                  <a:rPr lang="zh-CN" altLang="zh-CN" dirty="0">
                    <a:latin typeface="SimSun" charset="0"/>
                    <a:ea typeface="SimSun" charset="0"/>
                    <a:cs typeface="SimSun" charset="0"/>
                  </a:rPr>
                  <a:t> </a:t>
                </a:r>
                <a:endParaRPr lang="zh-CN" altLang="en-US" dirty="0" smtClean="0">
                  <a:latin typeface="SimSun" charset="0"/>
                  <a:ea typeface="SimSun" charset="0"/>
                  <a:cs typeface="SimSun" charset="0"/>
                </a:endParaRPr>
              </a:p>
              <a:p>
                <a:pPr lvl="1">
                  <a:lnSpc>
                    <a:spcPct val="150000"/>
                  </a:lnSpc>
                </a:pPr>
                <a:r>
                  <a:rPr lang="zh-CN" altLang="zh-CN" i="0" dirty="0" smtClean="0">
                    <a:latin typeface="SimSun" charset="0"/>
                    <a:ea typeface="SimSun" charset="0"/>
                    <a:cs typeface="SimSun" charset="0"/>
                  </a:rPr>
                  <a:t>选取训练</a:t>
                </a:r>
                <a:r>
                  <a:rPr lang="zh-CN" altLang="zh-CN" i="0" dirty="0">
                    <a:latin typeface="SimSun" charset="0"/>
                    <a:ea typeface="SimSun" charset="0"/>
                    <a:cs typeface="SimSun" charset="0"/>
                  </a:rPr>
                  <a:t>特征的基本</a:t>
                </a:r>
                <a:r>
                  <a:rPr lang="zh-CN" altLang="zh-CN" i="0" dirty="0" smtClean="0">
                    <a:latin typeface="SimSun" charset="0"/>
                    <a:ea typeface="SimSun" charset="0"/>
                    <a:cs typeface="SimSun" charset="0"/>
                  </a:rPr>
                  <a:t>对象</a:t>
                </a:r>
                <a:r>
                  <a:rPr lang="en-US" altLang="zh-CN" i="0" dirty="0" smtClean="0">
                    <a:latin typeface="SimSun" charset="0"/>
                    <a:ea typeface="SimSun" charset="0"/>
                    <a:cs typeface="SimSun" charset="0"/>
                  </a:rPr>
                  <a:t>——</a:t>
                </a:r>
                <a:r>
                  <a:rPr lang="zh-CN" altLang="en-US" i="0" dirty="0" smtClean="0">
                    <a:latin typeface="SimSun" charset="0"/>
                    <a:ea typeface="SimSun" charset="0"/>
                    <a:cs typeface="SimSun" charset="0"/>
                  </a:rPr>
                  <a:t>边缘</a:t>
                </a:r>
              </a:p>
              <a:p>
                <a:pPr lvl="1">
                  <a:lnSpc>
                    <a:spcPct val="150000"/>
                  </a:lnSpc>
                </a:pPr>
                <a:r>
                  <a:rPr lang="zh-CN" altLang="zh-CN" i="0" dirty="0">
                    <a:latin typeface="SimSun" charset="0"/>
                    <a:ea typeface="SimSun" charset="0"/>
                    <a:cs typeface="SimSun" charset="0"/>
                  </a:rPr>
                  <a:t>提取每个边缘的</a:t>
                </a:r>
                <a:r>
                  <a:rPr lang="zh-CN" altLang="zh-CN" i="0" dirty="0" smtClean="0">
                    <a:latin typeface="SimSun" charset="0"/>
                    <a:ea typeface="SimSun" charset="0"/>
                    <a:cs typeface="SimSun" charset="0"/>
                  </a:rPr>
                  <a:t>特征</a:t>
                </a:r>
                <a:r>
                  <a:rPr lang="en-US" altLang="zh-CN" i="0" dirty="0" smtClean="0">
                    <a:latin typeface="SimSun" charset="0"/>
                    <a:ea typeface="SimSun" charset="0"/>
                    <a:cs typeface="SimSun" charset="0"/>
                  </a:rPr>
                  <a:t>——</a:t>
                </a:r>
                <a:r>
                  <a:rPr lang="zh-CN" altLang="zh-CN" i="0" dirty="0">
                    <a:latin typeface="SimSun" charset="0"/>
                    <a:ea typeface="SimSun" charset="0"/>
                    <a:cs typeface="SimSun" charset="0"/>
                  </a:rPr>
                  <a:t>边缘两侧的色强度</a:t>
                </a:r>
                <a:r>
                  <a:rPr lang="zh-CN" altLang="zh-CN" i="0" dirty="0" smtClean="0">
                    <a:latin typeface="SimSun" charset="0"/>
                    <a:ea typeface="SimSun" charset="0"/>
                    <a:cs typeface="SimSun" charset="0"/>
                  </a:rPr>
                  <a:t>比</a:t>
                </a:r>
                <a:endParaRPr lang="zh-CN" altLang="en-US" i="0" dirty="0" smtClean="0">
                  <a:latin typeface="SimSun" charset="0"/>
                  <a:ea typeface="SimSun" charset="0"/>
                  <a:cs typeface="SimSun" charset="0"/>
                </a:endParaRPr>
              </a:p>
              <a:p>
                <a:pPr marL="530352" lvl="1" indent="0">
                  <a:lnSpc>
                    <a:spcPct val="150000"/>
                  </a:lnSpc>
                  <a:buNone/>
                </a:pPr>
                <a:r>
                  <a:rPr lang="zh-CN" altLang="en-US" i="0" dirty="0">
                    <a:latin typeface="SimSun" charset="0"/>
                    <a:ea typeface="SimSun" charset="0"/>
                    <a:cs typeface="SimSun" charset="0"/>
                  </a:rPr>
                  <a:t>	</a:t>
                </a:r>
                <a:r>
                  <a:rPr lang="zh-CN" altLang="en-US" i="0" dirty="0" smtClean="0">
                    <a:latin typeface="SimSun" charset="0"/>
                    <a:ea typeface="SimSun" charset="0"/>
                    <a:cs typeface="SimSun" charset="0"/>
                  </a:rPr>
                  <a:t>每个像素点：</a:t>
                </a:r>
                <a:r>
                  <a:rPr lang="zh-CN" altLang="zh-CN" i="0" dirty="0" smtClean="0">
                    <a:latin typeface="SimSun" charset="0"/>
                    <a:ea typeface="SimSun" charset="0"/>
                    <a:cs typeface="SimSun" charset="0"/>
                  </a:rPr>
                  <a:t> </a:t>
                </a:r>
                <a14:m>
                  <m:oMath xmlns:m="http://schemas.openxmlformats.org/officeDocument/2006/math">
                    <m:f>
                      <m:fPr>
                        <m:ctrlPr>
                          <a:rPr lang="zh-CN" altLang="zh-CN" i="1">
                            <a:latin typeface="Cambria Math" charset="0"/>
                            <a:ea typeface="SimSun" charset="0"/>
                            <a:cs typeface="SimSun" charset="0"/>
                          </a:rPr>
                        </m:ctrlPr>
                      </m:fPr>
                      <m:num>
                        <m:r>
                          <m:rPr>
                            <m:sty m:val="p"/>
                          </m:rPr>
                          <a:rPr lang="en-US" altLang="zh-CN" i="0">
                            <a:latin typeface="Cambria Math" charset="0"/>
                            <a:ea typeface="SimSun" charset="0"/>
                            <a:cs typeface="SimSun" charset="0"/>
                          </a:rPr>
                          <m:t>min</m:t>
                        </m:r>
                        <m:r>
                          <a:rPr lang="en-US" altLang="zh-CN" i="0">
                            <a:latin typeface="Cambria Math" charset="0"/>
                            <a:ea typeface="SimSun" charset="0"/>
                            <a:cs typeface="SimSun" charset="0"/>
                          </a:rPr>
                          <m:t>(</m:t>
                        </m:r>
                        <m:sSub>
                          <m:sSubPr>
                            <m:ctrlPr>
                              <a:rPr lang="zh-CN" altLang="zh-CN" i="1">
                                <a:latin typeface="Cambria Math" charset="0"/>
                                <a:ea typeface="SimSun" charset="0"/>
                                <a:cs typeface="SimSun" charset="0"/>
                              </a:rPr>
                            </m:ctrlPr>
                          </m:sSubPr>
                          <m:e>
                            <m:r>
                              <m:rPr>
                                <m:sty m:val="p"/>
                              </m:rPr>
                              <a:rPr lang="en-US" altLang="zh-CN" i="0">
                                <a:latin typeface="Cambria Math" charset="0"/>
                                <a:ea typeface="SimSun" charset="0"/>
                                <a:cs typeface="SimSun" charset="0"/>
                              </a:rPr>
                              <m:t>f</m:t>
                            </m:r>
                          </m:e>
                          <m:sub>
                            <m:r>
                              <m:rPr>
                                <m:sty m:val="p"/>
                              </m:rPr>
                              <a:rPr lang="en-US" altLang="zh-CN" i="0">
                                <a:latin typeface="Cambria Math" charset="0"/>
                                <a:ea typeface="SimSun" charset="0"/>
                                <a:cs typeface="SimSun" charset="0"/>
                              </a:rPr>
                              <m:t>l</m:t>
                            </m:r>
                          </m:sub>
                        </m:sSub>
                        <m:d>
                          <m:dPr>
                            <m:ctrlPr>
                              <a:rPr lang="zh-CN" altLang="zh-CN" i="1">
                                <a:latin typeface="Cambria Math" charset="0"/>
                                <a:ea typeface="SimSun" charset="0"/>
                                <a:cs typeface="SimSun" charset="0"/>
                              </a:rPr>
                            </m:ctrlPr>
                          </m:dPr>
                          <m:e>
                            <m:r>
                              <m:rPr>
                                <m:sty m:val="p"/>
                              </m:rPr>
                              <a:rPr lang="en-US" altLang="zh-CN" i="0">
                                <a:latin typeface="Cambria Math" charset="0"/>
                                <a:ea typeface="SimSun" charset="0"/>
                                <a:cs typeface="SimSun" charset="0"/>
                              </a:rPr>
                              <m:t>p</m:t>
                            </m:r>
                          </m:e>
                        </m:d>
                        <m:r>
                          <a:rPr lang="en-US" altLang="zh-CN" i="0">
                            <a:latin typeface="Cambria Math" charset="0"/>
                            <a:ea typeface="SimSun" charset="0"/>
                            <a:cs typeface="SimSun" charset="0"/>
                          </a:rPr>
                          <m:t>, </m:t>
                        </m:r>
                        <m:sSub>
                          <m:sSubPr>
                            <m:ctrlPr>
                              <a:rPr lang="zh-CN" altLang="zh-CN" i="1">
                                <a:latin typeface="Cambria Math" charset="0"/>
                                <a:ea typeface="SimSun" charset="0"/>
                                <a:cs typeface="SimSun" charset="0"/>
                              </a:rPr>
                            </m:ctrlPr>
                          </m:sSubPr>
                          <m:e>
                            <m:r>
                              <m:rPr>
                                <m:sty m:val="p"/>
                              </m:rPr>
                              <a:rPr lang="en-US" altLang="zh-CN" i="0">
                                <a:latin typeface="Cambria Math" charset="0"/>
                                <a:ea typeface="SimSun" charset="0"/>
                                <a:cs typeface="SimSun" charset="0"/>
                              </a:rPr>
                              <m:t>f</m:t>
                            </m:r>
                          </m:e>
                          <m:sub>
                            <m:r>
                              <m:rPr>
                                <m:sty m:val="p"/>
                              </m:rPr>
                              <a:rPr lang="en-US" altLang="zh-CN" i="0">
                                <a:latin typeface="Cambria Math" charset="0"/>
                                <a:ea typeface="SimSun" charset="0"/>
                                <a:cs typeface="SimSun" charset="0"/>
                              </a:rPr>
                              <m:t>r</m:t>
                            </m:r>
                          </m:sub>
                        </m:sSub>
                        <m:r>
                          <a:rPr lang="en-US" altLang="zh-CN" i="0">
                            <a:latin typeface="Cambria Math" charset="0"/>
                            <a:ea typeface="SimSun" charset="0"/>
                            <a:cs typeface="SimSun" charset="0"/>
                          </a:rPr>
                          <m:t>(</m:t>
                        </m:r>
                        <m:r>
                          <m:rPr>
                            <m:sty m:val="p"/>
                          </m:rPr>
                          <a:rPr lang="en-US" altLang="zh-CN" i="0">
                            <a:latin typeface="Cambria Math" charset="0"/>
                            <a:ea typeface="SimSun" charset="0"/>
                            <a:cs typeface="SimSun" charset="0"/>
                          </a:rPr>
                          <m:t>p</m:t>
                        </m:r>
                        <m:r>
                          <a:rPr lang="en-US" altLang="zh-CN" i="0">
                            <a:latin typeface="Cambria Math" charset="0"/>
                            <a:ea typeface="SimSun" charset="0"/>
                            <a:cs typeface="SimSun" charset="0"/>
                          </a:rPr>
                          <m:t>))</m:t>
                        </m:r>
                      </m:num>
                      <m:den>
                        <m:func>
                          <m:funcPr>
                            <m:ctrlPr>
                              <a:rPr lang="zh-CN" altLang="zh-CN" i="1">
                                <a:latin typeface="Cambria Math" charset="0"/>
                                <a:ea typeface="SimSun" charset="0"/>
                                <a:cs typeface="SimSun" charset="0"/>
                              </a:rPr>
                            </m:ctrlPr>
                          </m:funcPr>
                          <m:fName>
                            <m:r>
                              <m:rPr>
                                <m:sty m:val="p"/>
                              </m:rPr>
                              <a:rPr lang="en-US" altLang="zh-CN" i="0">
                                <a:latin typeface="Cambria Math" charset="0"/>
                                <a:ea typeface="SimSun" charset="0"/>
                                <a:cs typeface="SimSun" charset="0"/>
                              </a:rPr>
                              <m:t>max</m:t>
                            </m:r>
                          </m:fName>
                          <m:e>
                            <m:d>
                              <m:dPr>
                                <m:ctrlPr>
                                  <a:rPr lang="zh-CN" altLang="zh-CN" i="1">
                                    <a:latin typeface="Cambria Math" charset="0"/>
                                    <a:ea typeface="SimSun" charset="0"/>
                                    <a:cs typeface="SimSun" charset="0"/>
                                  </a:rPr>
                                </m:ctrlPr>
                              </m:dPr>
                              <m:e>
                                <m:sSub>
                                  <m:sSubPr>
                                    <m:ctrlPr>
                                      <a:rPr lang="zh-CN" altLang="zh-CN" i="1">
                                        <a:latin typeface="Cambria Math" charset="0"/>
                                        <a:ea typeface="SimSun" charset="0"/>
                                        <a:cs typeface="SimSun" charset="0"/>
                                      </a:rPr>
                                    </m:ctrlPr>
                                  </m:sSubPr>
                                  <m:e>
                                    <m:r>
                                      <m:rPr>
                                        <m:sty m:val="p"/>
                                      </m:rPr>
                                      <a:rPr lang="en-US" altLang="zh-CN" i="0">
                                        <a:latin typeface="Cambria Math" charset="0"/>
                                        <a:ea typeface="SimSun" charset="0"/>
                                        <a:cs typeface="SimSun" charset="0"/>
                                      </a:rPr>
                                      <m:t>f</m:t>
                                    </m:r>
                                  </m:e>
                                  <m:sub>
                                    <m:r>
                                      <m:rPr>
                                        <m:sty m:val="p"/>
                                      </m:rPr>
                                      <a:rPr lang="en-US" altLang="zh-CN" i="0">
                                        <a:latin typeface="Cambria Math" charset="0"/>
                                        <a:ea typeface="SimSun" charset="0"/>
                                        <a:cs typeface="SimSun" charset="0"/>
                                      </a:rPr>
                                      <m:t>l</m:t>
                                    </m:r>
                                  </m:sub>
                                </m:sSub>
                                <m:d>
                                  <m:dPr>
                                    <m:ctrlPr>
                                      <a:rPr lang="zh-CN" altLang="zh-CN" i="1">
                                        <a:latin typeface="Cambria Math" charset="0"/>
                                        <a:ea typeface="SimSun" charset="0"/>
                                        <a:cs typeface="SimSun" charset="0"/>
                                      </a:rPr>
                                    </m:ctrlPr>
                                  </m:dPr>
                                  <m:e>
                                    <m:r>
                                      <m:rPr>
                                        <m:sty m:val="p"/>
                                      </m:rPr>
                                      <a:rPr lang="en-US" altLang="zh-CN" i="0">
                                        <a:latin typeface="Cambria Math" charset="0"/>
                                        <a:ea typeface="SimSun" charset="0"/>
                                        <a:cs typeface="SimSun" charset="0"/>
                                      </a:rPr>
                                      <m:t>p</m:t>
                                    </m:r>
                                  </m:e>
                                </m:d>
                                <m:r>
                                  <a:rPr lang="en-US" altLang="zh-CN" i="0">
                                    <a:latin typeface="Cambria Math" charset="0"/>
                                    <a:ea typeface="SimSun" charset="0"/>
                                    <a:cs typeface="SimSun" charset="0"/>
                                  </a:rPr>
                                  <m:t>, </m:t>
                                </m:r>
                                <m:sSub>
                                  <m:sSubPr>
                                    <m:ctrlPr>
                                      <a:rPr lang="zh-CN" altLang="zh-CN" i="1">
                                        <a:latin typeface="Cambria Math" charset="0"/>
                                        <a:ea typeface="SimSun" charset="0"/>
                                        <a:cs typeface="SimSun" charset="0"/>
                                      </a:rPr>
                                    </m:ctrlPr>
                                  </m:sSubPr>
                                  <m:e>
                                    <m:r>
                                      <m:rPr>
                                        <m:sty m:val="p"/>
                                      </m:rPr>
                                      <a:rPr lang="en-US" altLang="zh-CN" i="0">
                                        <a:latin typeface="Cambria Math" charset="0"/>
                                        <a:ea typeface="SimSun" charset="0"/>
                                        <a:cs typeface="SimSun" charset="0"/>
                                      </a:rPr>
                                      <m:t>f</m:t>
                                    </m:r>
                                  </m:e>
                                  <m:sub>
                                    <m:r>
                                      <m:rPr>
                                        <m:sty m:val="p"/>
                                      </m:rPr>
                                      <a:rPr lang="en-US" altLang="zh-CN" i="0">
                                        <a:latin typeface="Cambria Math" charset="0"/>
                                        <a:ea typeface="SimSun" charset="0"/>
                                        <a:cs typeface="SimSun" charset="0"/>
                                      </a:rPr>
                                      <m:t>r</m:t>
                                    </m:r>
                                  </m:sub>
                                </m:sSub>
                                <m:d>
                                  <m:dPr>
                                    <m:ctrlPr>
                                      <a:rPr lang="zh-CN" altLang="zh-CN" i="1">
                                        <a:latin typeface="Cambria Math" charset="0"/>
                                        <a:ea typeface="SimSun" charset="0"/>
                                        <a:cs typeface="SimSun" charset="0"/>
                                      </a:rPr>
                                    </m:ctrlPr>
                                  </m:dPr>
                                  <m:e>
                                    <m:r>
                                      <m:rPr>
                                        <m:sty m:val="p"/>
                                      </m:rPr>
                                      <a:rPr lang="en-US" altLang="zh-CN" i="0">
                                        <a:latin typeface="Cambria Math" charset="0"/>
                                        <a:ea typeface="SimSun" charset="0"/>
                                        <a:cs typeface="SimSun" charset="0"/>
                                      </a:rPr>
                                      <m:t>p</m:t>
                                    </m:r>
                                  </m:e>
                                </m:d>
                              </m:e>
                            </m:d>
                          </m:e>
                        </m:func>
                      </m:den>
                    </m:f>
                  </m:oMath>
                </a14:m>
                <a:r>
                  <a:rPr lang="zh-CN" altLang="zh-CN" i="0" dirty="0">
                    <a:effectLst/>
                    <a:latin typeface="SimSun" charset="0"/>
                    <a:ea typeface="SimSun" charset="0"/>
                    <a:cs typeface="SimSun" charset="0"/>
                  </a:rPr>
                  <a:t> </a:t>
                </a:r>
                <a:r>
                  <a:rPr lang="zh-CN" altLang="en-US" i="0" dirty="0" smtClean="0">
                    <a:effectLst/>
                    <a:latin typeface="SimSun" charset="0"/>
                    <a:ea typeface="SimSun" charset="0"/>
                    <a:cs typeface="SimSun" charset="0"/>
                  </a:rPr>
                  <a:t>，再取平均</a:t>
                </a:r>
                <a:endParaRPr lang="zh-CN" altLang="en-US" i="0" dirty="0" smtClean="0">
                  <a:latin typeface="SimSun" charset="0"/>
                  <a:ea typeface="SimSun" charset="0"/>
                  <a:cs typeface="SimSun" charset="0"/>
                </a:endParaRPr>
              </a:p>
              <a:p>
                <a:pPr lvl="1">
                  <a:lnSpc>
                    <a:spcPct val="150000"/>
                  </a:lnSpc>
                </a:pPr>
                <a:r>
                  <a:rPr lang="zh-CN" altLang="zh-CN" i="0" dirty="0">
                    <a:latin typeface="SimSun" charset="0"/>
                    <a:ea typeface="SimSun" charset="0"/>
                    <a:cs typeface="SimSun" charset="0"/>
                  </a:rPr>
                  <a:t>使用决策树分类器训练一个模型 </a:t>
                </a:r>
                <a:endParaRPr lang="zh-CN" altLang="en-US" i="0" dirty="0" smtClean="0">
                  <a:latin typeface="SimSun" charset="0"/>
                  <a:ea typeface="SimSun" charset="0"/>
                  <a:cs typeface="SimSun" charset="0"/>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1371600" y="2715492"/>
                <a:ext cx="9601200" cy="3158835"/>
              </a:xfrm>
              <a:blipFill rotWithShape="0">
                <a:blip r:embed="rId3"/>
                <a:stretch>
                  <a:fillRect l="-57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61269050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latin typeface="Helvetica" charset="0"/>
                <a:ea typeface="Helvetica" charset="0"/>
                <a:cs typeface="Helvetica" charset="0"/>
              </a:rPr>
              <a:t>通过分水岭分割算法分找到的边缘 </a:t>
            </a:r>
            <a:endParaRPr kumimoji="1" lang="zh-CN" altLang="en-US" dirty="0">
              <a:latin typeface="Helvetica" charset="0"/>
              <a:ea typeface="Helvetica" charset="0"/>
              <a:cs typeface="Helvetica" charset="0"/>
            </a:endParaRPr>
          </a:p>
        </p:txBody>
      </p:sp>
      <p:sp>
        <p:nvSpPr>
          <p:cNvPr id="3" name="内容占位符 2"/>
          <p:cNvSpPr>
            <a:spLocks noGrp="1"/>
          </p:cNvSpPr>
          <p:nvPr>
            <p:ph idx="1"/>
          </p:nvPr>
        </p:nvSpPr>
        <p:spPr/>
        <p:txBody>
          <a:bodyPr/>
          <a:lstStyle/>
          <a:p>
            <a:endParaRPr kumimoji="1" lang="zh-CN" altLang="en-US"/>
          </a:p>
        </p:txBody>
      </p:sp>
      <p:pic>
        <p:nvPicPr>
          <p:cNvPr id="4" name="图片 3"/>
          <p:cNvPicPr/>
          <p:nvPr/>
        </p:nvPicPr>
        <p:blipFill>
          <a:blip r:embed="rId2"/>
          <a:stretch>
            <a:fillRect/>
          </a:stretch>
        </p:blipFill>
        <p:spPr>
          <a:xfrm>
            <a:off x="1371600" y="2286000"/>
            <a:ext cx="9712036" cy="3581400"/>
          </a:xfrm>
          <a:prstGeom prst="rect">
            <a:avLst/>
          </a:prstGeom>
        </p:spPr>
      </p:pic>
    </p:spTree>
    <p:extLst>
      <p:ext uri="{BB962C8B-B14F-4D97-AF65-F5344CB8AC3E}">
        <p14:creationId xmlns:p14="http://schemas.microsoft.com/office/powerpoint/2010/main" val="193591264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kumimoji="1" lang="zh-CN" altLang="en-US" dirty="0" smtClean="0">
                <a:latin typeface="SimSun" charset="0"/>
                <a:ea typeface="SimSun" charset="0"/>
                <a:cs typeface="SimSun" charset="0"/>
              </a:rPr>
              <a:t>优化的阴影检测方法</a:t>
            </a:r>
            <a:br>
              <a:rPr kumimoji="1" lang="zh-CN" altLang="en-US" dirty="0" smtClean="0">
                <a:latin typeface="SimSun" charset="0"/>
                <a:ea typeface="SimSun" charset="0"/>
                <a:cs typeface="SimSun" charset="0"/>
              </a:rPr>
            </a:br>
            <a:r>
              <a:rPr kumimoji="1" lang="en-US" altLang="zh-CN" sz="3100" dirty="0" smtClean="0">
                <a:latin typeface="SimSun" charset="0"/>
                <a:ea typeface="SimSun" charset="0"/>
                <a:cs typeface="SimSun" charset="0"/>
              </a:rPr>
              <a:t>——</a:t>
            </a:r>
            <a:r>
              <a:rPr lang="en-US" altLang="zh-CN" sz="3100" dirty="0">
                <a:latin typeface="SimSun" charset="0"/>
                <a:ea typeface="SimSun" charset="0"/>
                <a:cs typeface="SimSun" charset="0"/>
              </a:rPr>
              <a:t>Detecting Ground Shadows in Outdoor Consumer </a:t>
            </a:r>
            <a:r>
              <a:rPr lang="en-US" altLang="zh-CN" sz="3100" dirty="0" smtClean="0">
                <a:latin typeface="SimSun" charset="0"/>
                <a:ea typeface="SimSun" charset="0"/>
                <a:cs typeface="SimSun" charset="0"/>
              </a:rPr>
              <a:t>Photographs</a:t>
            </a:r>
            <a:endParaRPr kumimoji="1" lang="zh-CN" altLang="en-US" dirty="0">
              <a:latin typeface="SimSun" charset="0"/>
              <a:ea typeface="SimSun" charset="0"/>
              <a:cs typeface="SimSun" charset="0"/>
            </a:endParaRP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1371600" y="2549240"/>
                <a:ext cx="9601200" cy="2937162"/>
              </a:xfrm>
            </p:spPr>
            <p:txBody>
              <a:bodyPr>
                <a:noAutofit/>
              </a:bodyPr>
              <a:lstStyle/>
              <a:p>
                <a:pPr>
                  <a:lnSpc>
                    <a:spcPct val="150000"/>
                  </a:lnSpc>
                </a:pPr>
                <a:r>
                  <a:rPr lang="zh-CN" altLang="zh-CN" b="1" dirty="0" smtClean="0">
                    <a:latin typeface="SimSun" charset="0"/>
                    <a:ea typeface="SimSun" charset="0"/>
                    <a:cs typeface="SimSun" charset="0"/>
                  </a:rPr>
                  <a:t>生成</a:t>
                </a:r>
                <a:r>
                  <a:rPr lang="zh-CN" altLang="zh-CN" b="1" dirty="0">
                    <a:latin typeface="SimSun" charset="0"/>
                    <a:ea typeface="SimSun" charset="0"/>
                    <a:cs typeface="SimSun" charset="0"/>
                  </a:rPr>
                  <a:t>阴影轮廓</a:t>
                </a:r>
                <a:r>
                  <a:rPr lang="zh-CN" altLang="zh-CN" dirty="0">
                    <a:latin typeface="SimSun" charset="0"/>
                    <a:ea typeface="SimSun" charset="0"/>
                    <a:cs typeface="SimSun" charset="0"/>
                  </a:rPr>
                  <a:t> </a:t>
                </a:r>
                <a:endParaRPr lang="en-US" altLang="zh-CN" dirty="0" smtClean="0">
                  <a:latin typeface="SimSun" charset="0"/>
                  <a:ea typeface="SimSun" charset="0"/>
                  <a:cs typeface="SimSun" charset="0"/>
                </a:endParaRPr>
              </a:p>
              <a:p>
                <a:pPr lvl="1">
                  <a:lnSpc>
                    <a:spcPct val="150000"/>
                  </a:lnSpc>
                </a:pPr>
                <a:r>
                  <a:rPr lang="zh-CN" altLang="zh-CN" i="0" dirty="0">
                    <a:latin typeface="SimSun" charset="0"/>
                    <a:ea typeface="SimSun" charset="0"/>
                    <a:cs typeface="SimSun" charset="0"/>
                  </a:rPr>
                  <a:t>定义一个 </a:t>
                </a:r>
                <a:r>
                  <a:rPr lang="en-US" altLang="zh-CN" i="0" dirty="0">
                    <a:latin typeface="SimSun" charset="0"/>
                    <a:ea typeface="SimSun" charset="0"/>
                    <a:cs typeface="SimSun" charset="0"/>
                  </a:rPr>
                  <a:t>CRF </a:t>
                </a:r>
                <a:r>
                  <a:rPr lang="zh-CN" altLang="en-US" i="0" dirty="0" smtClean="0">
                    <a:latin typeface="SimSun" charset="0"/>
                    <a:ea typeface="SimSun" charset="0"/>
                    <a:cs typeface="SimSun" charset="0"/>
                  </a:rPr>
                  <a:t>公式</a:t>
                </a:r>
              </a:p>
              <a:p>
                <a:pPr lvl="1">
                  <a:lnSpc>
                    <a:spcPct val="150000"/>
                  </a:lnSpc>
                </a:pPr>
                <a:r>
                  <a:rPr kumimoji="1" lang="zh-CN" altLang="en-US" i="0" dirty="0" smtClean="0">
                    <a:latin typeface="SimSun" charset="0"/>
                    <a:ea typeface="SimSun" charset="0"/>
                    <a:cs typeface="SimSun" charset="0"/>
                  </a:rPr>
                  <a:t>通过</a:t>
                </a:r>
                <a:r>
                  <a:rPr lang="zh-CN" altLang="zh-CN" i="0" dirty="0">
                    <a:latin typeface="SimSun" charset="0"/>
                    <a:ea typeface="SimSun" charset="0"/>
                    <a:cs typeface="SimSun" charset="0"/>
                  </a:rPr>
                  <a:t>单点势能 </a:t>
                </a:r>
                <a14:m>
                  <m:oMath xmlns:m="http://schemas.openxmlformats.org/officeDocument/2006/math">
                    <m:sSub>
                      <m:sSubPr>
                        <m:ctrlPr>
                          <a:rPr lang="zh-CN" altLang="zh-CN" i="1">
                            <a:latin typeface="Cambria Math" charset="0"/>
                            <a:ea typeface="SimSun" charset="0"/>
                            <a:cs typeface="SimSun" charset="0"/>
                          </a:rPr>
                        </m:ctrlPr>
                      </m:sSubPr>
                      <m:e>
                        <m:r>
                          <m:rPr>
                            <m:sty m:val="p"/>
                          </m:rPr>
                          <a:rPr lang="en-US" altLang="zh-CN" i="0">
                            <a:latin typeface="Cambria Math" charset="0"/>
                            <a:ea typeface="SimSun" charset="0"/>
                            <a:cs typeface="SimSun" charset="0"/>
                          </a:rPr>
                          <m:t>ϕ</m:t>
                        </m:r>
                      </m:e>
                      <m:sub>
                        <m:r>
                          <m:rPr>
                            <m:sty m:val="p"/>
                          </m:rPr>
                          <a:rPr lang="en-US" altLang="zh-CN" i="0">
                            <a:latin typeface="Cambria Math" charset="0"/>
                            <a:ea typeface="SimSun" charset="0"/>
                            <a:cs typeface="SimSun" charset="0"/>
                          </a:rPr>
                          <m:t>i</m:t>
                        </m:r>
                      </m:sub>
                    </m:sSub>
                    <m:r>
                      <a:rPr lang="en-US" altLang="zh-CN" i="0">
                        <a:latin typeface="Cambria Math" charset="0"/>
                        <a:ea typeface="SimSun" charset="0"/>
                        <a:cs typeface="SimSun" charset="0"/>
                      </a:rPr>
                      <m:t>(</m:t>
                    </m:r>
                    <m:sSub>
                      <m:sSubPr>
                        <m:ctrlPr>
                          <a:rPr lang="zh-CN" altLang="zh-CN" i="1">
                            <a:latin typeface="Cambria Math" charset="0"/>
                            <a:ea typeface="SimSun" charset="0"/>
                            <a:cs typeface="SimSun" charset="0"/>
                          </a:rPr>
                        </m:ctrlPr>
                      </m:sSubPr>
                      <m:e>
                        <m:r>
                          <m:rPr>
                            <m:sty m:val="p"/>
                          </m:rPr>
                          <a:rPr lang="en-US" altLang="zh-CN" i="0">
                            <a:latin typeface="Cambria Math" charset="0"/>
                            <a:ea typeface="SimSun" charset="0"/>
                            <a:cs typeface="SimSun" charset="0"/>
                          </a:rPr>
                          <m:t>y</m:t>
                        </m:r>
                      </m:e>
                      <m:sub>
                        <m:r>
                          <m:rPr>
                            <m:sty m:val="p"/>
                          </m:rPr>
                          <a:rPr lang="en-US" altLang="zh-CN" i="0">
                            <a:latin typeface="Cambria Math" charset="0"/>
                            <a:ea typeface="SimSun" charset="0"/>
                            <a:cs typeface="SimSun" charset="0"/>
                          </a:rPr>
                          <m:t>i</m:t>
                        </m:r>
                      </m:sub>
                    </m:sSub>
                    <m:r>
                      <a:rPr lang="en-US" altLang="zh-CN" i="0">
                        <a:latin typeface="Cambria Math" charset="0"/>
                        <a:ea typeface="SimSun" charset="0"/>
                        <a:cs typeface="SimSun" charset="0"/>
                      </a:rPr>
                      <m:t>)</m:t>
                    </m:r>
                  </m:oMath>
                </a14:m>
                <a:r>
                  <a:rPr lang="en-US" altLang="zh-CN" i="0" dirty="0">
                    <a:latin typeface="SimSun" charset="0"/>
                    <a:ea typeface="SimSun" charset="0"/>
                    <a:cs typeface="SimSun" charset="0"/>
                  </a:rPr>
                  <a:t> </a:t>
                </a:r>
                <a:r>
                  <a:rPr lang="zh-CN" altLang="en-US" i="0" dirty="0">
                    <a:latin typeface="SimSun" charset="0"/>
                    <a:ea typeface="SimSun" charset="0"/>
                    <a:cs typeface="SimSun" charset="0"/>
                  </a:rPr>
                  <a:t>、</a:t>
                </a:r>
                <a:r>
                  <a:rPr lang="zh-CN" altLang="zh-CN" i="0" dirty="0">
                    <a:latin typeface="SimSun" charset="0"/>
                    <a:ea typeface="SimSun" charset="0"/>
                    <a:cs typeface="SimSun" charset="0"/>
                  </a:rPr>
                  <a:t>成对点势能 </a:t>
                </a:r>
                <a14:m>
                  <m:oMath xmlns:m="http://schemas.openxmlformats.org/officeDocument/2006/math">
                    <m:sSub>
                      <m:sSubPr>
                        <m:ctrlPr>
                          <a:rPr lang="zh-CN" altLang="zh-CN" i="1">
                            <a:latin typeface="Cambria Math" charset="0"/>
                            <a:ea typeface="SimSun" charset="0"/>
                            <a:cs typeface="SimSun" charset="0"/>
                          </a:rPr>
                        </m:ctrlPr>
                      </m:sSubPr>
                      <m:e>
                        <m:r>
                          <m:rPr>
                            <m:sty m:val="p"/>
                          </m:rPr>
                          <a:rPr lang="en-US" altLang="zh-CN" i="0">
                            <a:latin typeface="Cambria Math" charset="0"/>
                            <a:ea typeface="SimSun" charset="0"/>
                            <a:cs typeface="SimSun" charset="0"/>
                          </a:rPr>
                          <m:t>ψ</m:t>
                        </m:r>
                      </m:e>
                      <m:sub>
                        <m:r>
                          <a:rPr lang="en-US" altLang="zh-CN" i="0">
                            <a:latin typeface="Cambria Math" charset="0"/>
                            <a:ea typeface="SimSun" charset="0"/>
                            <a:cs typeface="SimSun" charset="0"/>
                          </a:rPr>
                          <m:t>(</m:t>
                        </m:r>
                        <m:r>
                          <m:rPr>
                            <m:sty m:val="p"/>
                          </m:rPr>
                          <a:rPr lang="en-US" altLang="zh-CN" i="0">
                            <a:latin typeface="Cambria Math" charset="0"/>
                            <a:ea typeface="SimSun" charset="0"/>
                            <a:cs typeface="SimSun" charset="0"/>
                          </a:rPr>
                          <m:t>i</m:t>
                        </m:r>
                        <m:r>
                          <a:rPr lang="en-US" altLang="zh-CN" i="0">
                            <a:latin typeface="Cambria Math" charset="0"/>
                            <a:ea typeface="SimSun" charset="0"/>
                            <a:cs typeface="SimSun" charset="0"/>
                          </a:rPr>
                          <m:t>,  </m:t>
                        </m:r>
                        <m:r>
                          <m:rPr>
                            <m:sty m:val="p"/>
                          </m:rPr>
                          <a:rPr lang="en-US" altLang="zh-CN" i="0">
                            <a:latin typeface="Cambria Math" charset="0"/>
                            <a:ea typeface="SimSun" charset="0"/>
                            <a:cs typeface="SimSun" charset="0"/>
                          </a:rPr>
                          <m:t>j</m:t>
                        </m:r>
                        <m:r>
                          <a:rPr lang="en-US" altLang="zh-CN" i="0">
                            <a:latin typeface="Cambria Math" charset="0"/>
                            <a:ea typeface="SimSun" charset="0"/>
                            <a:cs typeface="SimSun" charset="0"/>
                          </a:rPr>
                          <m:t>)</m:t>
                        </m:r>
                      </m:sub>
                    </m:sSub>
                    <m:r>
                      <a:rPr lang="en-US" altLang="zh-CN" i="0">
                        <a:latin typeface="Cambria Math" charset="0"/>
                        <a:ea typeface="SimSun" charset="0"/>
                        <a:cs typeface="SimSun" charset="0"/>
                      </a:rPr>
                      <m:t>(</m:t>
                    </m:r>
                    <m:sSub>
                      <m:sSubPr>
                        <m:ctrlPr>
                          <a:rPr lang="zh-CN" altLang="zh-CN" i="1">
                            <a:latin typeface="Cambria Math" charset="0"/>
                            <a:ea typeface="SimSun" charset="0"/>
                            <a:cs typeface="SimSun" charset="0"/>
                          </a:rPr>
                        </m:ctrlPr>
                      </m:sSubPr>
                      <m:e>
                        <m:r>
                          <m:rPr>
                            <m:sty m:val="p"/>
                          </m:rPr>
                          <a:rPr lang="en-US" altLang="zh-CN" i="0">
                            <a:latin typeface="Cambria Math" charset="0"/>
                            <a:ea typeface="SimSun" charset="0"/>
                            <a:cs typeface="SimSun" charset="0"/>
                          </a:rPr>
                          <m:t>y</m:t>
                        </m:r>
                      </m:e>
                      <m:sub>
                        <m:r>
                          <m:rPr>
                            <m:sty m:val="p"/>
                          </m:rPr>
                          <a:rPr lang="en-US" altLang="zh-CN" i="0">
                            <a:latin typeface="Cambria Math" charset="0"/>
                            <a:ea typeface="SimSun" charset="0"/>
                            <a:cs typeface="SimSun" charset="0"/>
                          </a:rPr>
                          <m:t>i</m:t>
                        </m:r>
                      </m:sub>
                    </m:sSub>
                    <m:r>
                      <a:rPr lang="en-US" altLang="zh-CN" i="0">
                        <a:latin typeface="Cambria Math" charset="0"/>
                        <a:ea typeface="SimSun" charset="0"/>
                        <a:cs typeface="SimSun" charset="0"/>
                      </a:rPr>
                      <m:t>, </m:t>
                    </m:r>
                    <m:sSub>
                      <m:sSubPr>
                        <m:ctrlPr>
                          <a:rPr lang="zh-CN" altLang="zh-CN" i="1">
                            <a:latin typeface="Cambria Math" charset="0"/>
                            <a:ea typeface="SimSun" charset="0"/>
                            <a:cs typeface="SimSun" charset="0"/>
                          </a:rPr>
                        </m:ctrlPr>
                      </m:sSubPr>
                      <m:e>
                        <m:r>
                          <m:rPr>
                            <m:sty m:val="p"/>
                          </m:rPr>
                          <a:rPr lang="en-US" altLang="zh-CN" i="0">
                            <a:latin typeface="Cambria Math" charset="0"/>
                            <a:ea typeface="SimSun" charset="0"/>
                            <a:cs typeface="SimSun" charset="0"/>
                          </a:rPr>
                          <m:t>y</m:t>
                        </m:r>
                      </m:e>
                      <m:sub>
                        <m:r>
                          <m:rPr>
                            <m:sty m:val="p"/>
                          </m:rPr>
                          <a:rPr lang="en-US" altLang="zh-CN" i="0">
                            <a:latin typeface="Cambria Math" charset="0"/>
                            <a:ea typeface="SimSun" charset="0"/>
                            <a:cs typeface="SimSun" charset="0"/>
                          </a:rPr>
                          <m:t>j</m:t>
                        </m:r>
                      </m:sub>
                    </m:sSub>
                    <m:r>
                      <a:rPr lang="en-US" altLang="zh-CN" i="0">
                        <a:latin typeface="Cambria Math" charset="0"/>
                        <a:ea typeface="SimSun" charset="0"/>
                        <a:cs typeface="SimSun" charset="0"/>
                      </a:rPr>
                      <m:t>)</m:t>
                    </m:r>
                  </m:oMath>
                </a14:m>
                <a:r>
                  <a:rPr kumimoji="1" lang="zh-CN" altLang="en-US" i="0" dirty="0" smtClean="0">
                    <a:latin typeface="SimSun" charset="0"/>
                    <a:ea typeface="SimSun" charset="0"/>
                    <a:cs typeface="SimSun" charset="0"/>
                  </a:rPr>
                  <a:t> 对一条边缘的“阴影”标签可能性进行修改</a:t>
                </a:r>
              </a:p>
              <a:p>
                <a:pPr lvl="1">
                  <a:lnSpc>
                    <a:spcPct val="150000"/>
                  </a:lnSpc>
                </a:pPr>
                <a:r>
                  <a:rPr lang="zh-CN" altLang="zh-CN" i="0" dirty="0">
                    <a:latin typeface="SimSun" charset="0"/>
                    <a:ea typeface="SimSun" charset="0"/>
                    <a:cs typeface="SimSun" charset="0"/>
                  </a:rPr>
                  <a:t>鼓励具有相似特征和强大局部概率的近邻阴影被标记为</a:t>
                </a:r>
                <a:r>
                  <a:rPr lang="en-US" altLang="zh-CN" i="0" dirty="0">
                    <a:latin typeface="SimSun" charset="0"/>
                    <a:ea typeface="SimSun" charset="0"/>
                    <a:cs typeface="SimSun" charset="0"/>
                  </a:rPr>
                  <a:t>“</a:t>
                </a:r>
                <a:r>
                  <a:rPr lang="zh-CN" altLang="zh-CN" i="0" dirty="0">
                    <a:latin typeface="SimSun" charset="0"/>
                    <a:ea typeface="SimSun" charset="0"/>
                    <a:cs typeface="SimSun" charset="0"/>
                  </a:rPr>
                  <a:t>阴影</a:t>
                </a:r>
                <a:r>
                  <a:rPr lang="en-US" altLang="zh-CN" i="0" dirty="0">
                    <a:latin typeface="SimSun" charset="0"/>
                    <a:ea typeface="SimSun" charset="0"/>
                    <a:cs typeface="SimSun" charset="0"/>
                  </a:rPr>
                  <a:t>”</a:t>
                </a:r>
                <a:r>
                  <a:rPr lang="zh-CN" altLang="zh-CN" i="0" dirty="0">
                    <a:latin typeface="SimSun" charset="0"/>
                    <a:ea typeface="SimSun" charset="0"/>
                    <a:cs typeface="SimSun" charset="0"/>
                  </a:rPr>
                  <a:t> </a:t>
                </a:r>
                <a:endParaRPr kumimoji="1" lang="zh-CN" altLang="en-US" i="0" dirty="0">
                  <a:latin typeface="SimSun" charset="0"/>
                  <a:ea typeface="SimSun" charset="0"/>
                  <a:cs typeface="SimSun" charset="0"/>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1371600" y="2549240"/>
                <a:ext cx="9601200" cy="2937162"/>
              </a:xfrm>
              <a:blipFill rotWithShape="0">
                <a:blip r:embed="rId3"/>
                <a:stretch>
                  <a:fillRect l="-57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827097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kumimoji="1" lang="zh-CN" altLang="en-US" dirty="0" smtClean="0">
                <a:latin typeface="SimSun" charset="0"/>
                <a:ea typeface="SimSun" charset="0"/>
                <a:cs typeface="SimSun" charset="0"/>
              </a:rPr>
              <a:t>优化的阴影检测方法</a:t>
            </a:r>
            <a:br>
              <a:rPr kumimoji="1" lang="zh-CN" altLang="en-US" dirty="0" smtClean="0">
                <a:latin typeface="SimSun" charset="0"/>
                <a:ea typeface="SimSun" charset="0"/>
                <a:cs typeface="SimSun" charset="0"/>
              </a:rPr>
            </a:br>
            <a:r>
              <a:rPr kumimoji="1" lang="en-US" altLang="zh-CN" sz="3100" dirty="0" smtClean="0">
                <a:latin typeface="SimSun" charset="0"/>
                <a:ea typeface="SimSun" charset="0"/>
                <a:cs typeface="SimSun" charset="0"/>
              </a:rPr>
              <a:t>——</a:t>
            </a:r>
            <a:r>
              <a:rPr lang="en-US" altLang="zh-CN" sz="3100" dirty="0">
                <a:latin typeface="SimSun" charset="0"/>
                <a:ea typeface="SimSun" charset="0"/>
                <a:cs typeface="SimSun" charset="0"/>
              </a:rPr>
              <a:t>Detecting Ground Shadows in Outdoor Consumer </a:t>
            </a:r>
            <a:r>
              <a:rPr lang="en-US" altLang="zh-CN" sz="3100" dirty="0" smtClean="0">
                <a:latin typeface="SimSun" charset="0"/>
                <a:ea typeface="SimSun" charset="0"/>
                <a:cs typeface="SimSun" charset="0"/>
              </a:rPr>
              <a:t>Photographs</a:t>
            </a:r>
            <a:endParaRPr kumimoji="1" lang="zh-CN" altLang="en-US" dirty="0">
              <a:latin typeface="SimSun" charset="0"/>
              <a:ea typeface="SimSun" charset="0"/>
              <a:cs typeface="SimSun" charset="0"/>
            </a:endParaRP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1371600" y="2286000"/>
                <a:ext cx="9601200" cy="4308764"/>
              </a:xfrm>
            </p:spPr>
            <p:txBody>
              <a:bodyPr>
                <a:noAutofit/>
              </a:bodyPr>
              <a:lstStyle/>
              <a:p>
                <a:pPr>
                  <a:lnSpc>
                    <a:spcPct val="150000"/>
                  </a:lnSpc>
                </a:pPr>
                <a:r>
                  <a:rPr lang="zh-CN" altLang="zh-CN" b="1" dirty="0" smtClean="0">
                    <a:latin typeface="SimSun" charset="0"/>
                    <a:ea typeface="SimSun" charset="0"/>
                    <a:cs typeface="SimSun" charset="0"/>
                  </a:rPr>
                  <a:t>引入实景布局</a:t>
                </a:r>
                <a:r>
                  <a:rPr lang="zh-CN" altLang="zh-CN" dirty="0">
                    <a:latin typeface="SimSun" charset="0"/>
                    <a:ea typeface="SimSun" charset="0"/>
                    <a:cs typeface="SimSun" charset="0"/>
                  </a:rPr>
                  <a:t> </a:t>
                </a:r>
                <a:r>
                  <a:rPr lang="zh-CN" altLang="zh-CN" dirty="0" smtClean="0">
                    <a:latin typeface="SimSun" charset="0"/>
                    <a:ea typeface="SimSun" charset="0"/>
                    <a:cs typeface="SimSun" charset="0"/>
                  </a:rPr>
                  <a:t> </a:t>
                </a:r>
                <a:endParaRPr lang="zh-CN" altLang="en-US" dirty="0" smtClean="0">
                  <a:latin typeface="SimSun" charset="0"/>
                  <a:ea typeface="SimSun" charset="0"/>
                  <a:cs typeface="SimSun" charset="0"/>
                </a:endParaRPr>
              </a:p>
              <a:p>
                <a:pPr lvl="1">
                  <a:lnSpc>
                    <a:spcPct val="150000"/>
                  </a:lnSpc>
                </a:pPr>
                <a:r>
                  <a:rPr lang="zh-CN" altLang="zh-CN" i="0" dirty="0">
                    <a:latin typeface="SimSun" charset="0"/>
                    <a:ea typeface="SimSun" charset="0"/>
                    <a:cs typeface="SimSun" charset="0"/>
                  </a:rPr>
                  <a:t>将图像分解为三个主要的几何类别：天空，垂直表面和</a:t>
                </a:r>
                <a:r>
                  <a:rPr lang="zh-CN" altLang="zh-CN" i="0" dirty="0" smtClean="0">
                    <a:latin typeface="SimSun" charset="0"/>
                    <a:ea typeface="SimSun" charset="0"/>
                    <a:cs typeface="SimSun" charset="0"/>
                  </a:rPr>
                  <a:t>地面</a:t>
                </a:r>
                <a:endParaRPr lang="zh-CN" altLang="en-US" i="0" dirty="0">
                  <a:latin typeface="SimSun" charset="0"/>
                  <a:ea typeface="SimSun" charset="0"/>
                  <a:cs typeface="SimSun" charset="0"/>
                </a:endParaRPr>
              </a:p>
              <a:p>
                <a:pPr lvl="1">
                  <a:lnSpc>
                    <a:spcPct val="150000"/>
                  </a:lnSpc>
                </a:pPr>
                <a:r>
                  <a:rPr lang="zh-CN" altLang="zh-CN" dirty="0" smtClean="0">
                    <a:latin typeface="SimSun" charset="0"/>
                    <a:ea typeface="SimSun" charset="0"/>
                    <a:cs typeface="SimSun" charset="0"/>
                  </a:rPr>
                  <a:t>将</a:t>
                </a:r>
                <a:r>
                  <a:rPr lang="zh-CN" altLang="zh-CN" dirty="0">
                    <a:latin typeface="SimSun" charset="0"/>
                    <a:ea typeface="SimSun" charset="0"/>
                    <a:cs typeface="SimSun" charset="0"/>
                  </a:rPr>
                  <a:t>实景布局概率和 </a:t>
                </a:r>
                <a:r>
                  <a:rPr lang="en-US" altLang="zh-CN" dirty="0">
                    <a:latin typeface="SimSun" charset="0"/>
                    <a:ea typeface="SimSun" charset="0"/>
                    <a:cs typeface="SimSun" charset="0"/>
                  </a:rPr>
                  <a:t>CRF </a:t>
                </a:r>
                <a:r>
                  <a:rPr lang="zh-CN" altLang="zh-CN" dirty="0">
                    <a:latin typeface="SimSun" charset="0"/>
                    <a:ea typeface="SimSun" charset="0"/>
                    <a:cs typeface="SimSun" charset="0"/>
                  </a:rPr>
                  <a:t>公式</a:t>
                </a:r>
                <a:r>
                  <a:rPr lang="zh-CN" altLang="zh-CN" dirty="0" smtClean="0">
                    <a:latin typeface="SimSun" charset="0"/>
                    <a:ea typeface="SimSun" charset="0"/>
                    <a:cs typeface="SimSun" charset="0"/>
                  </a:rPr>
                  <a:t>结合</a:t>
                </a:r>
                <a:r>
                  <a:rPr lang="zh-CN" altLang="en-US" dirty="0" smtClean="0">
                    <a:latin typeface="SimSun" charset="0"/>
                    <a:ea typeface="SimSun" charset="0"/>
                    <a:cs typeface="SimSun" charset="0"/>
                  </a:rPr>
                  <a:t>时候，</a:t>
                </a:r>
                <a:r>
                  <a:rPr lang="zh-CN" altLang="zh-CN" dirty="0">
                    <a:latin typeface="SimSun" charset="0"/>
                    <a:ea typeface="SimSun" charset="0"/>
                    <a:cs typeface="SimSun" charset="0"/>
                  </a:rPr>
                  <a:t>修改我们之前的 </a:t>
                </a:r>
                <a:r>
                  <a:rPr lang="en-US" altLang="zh-CN" dirty="0">
                    <a:latin typeface="SimSun" charset="0"/>
                    <a:ea typeface="SimSun" charset="0"/>
                    <a:cs typeface="SimSun" charset="0"/>
                  </a:rPr>
                  <a:t>CRF </a:t>
                </a:r>
                <a:r>
                  <a:rPr lang="zh-CN" altLang="zh-CN" dirty="0">
                    <a:latin typeface="SimSun" charset="0"/>
                    <a:ea typeface="SimSun" charset="0"/>
                    <a:cs typeface="SimSun" charset="0"/>
                  </a:rPr>
                  <a:t>公式</a:t>
                </a:r>
                <a:endParaRPr lang="zh-CN" altLang="en-US" dirty="0" smtClean="0">
                  <a:latin typeface="SimSun" charset="0"/>
                  <a:ea typeface="SimSun" charset="0"/>
                  <a:cs typeface="SimSun" charset="0"/>
                </a:endParaRPr>
              </a:p>
              <a:p>
                <a:pPr marL="530352" lvl="1" indent="0">
                  <a:lnSpc>
                    <a:spcPct val="150000"/>
                  </a:lnSpc>
                  <a:buNone/>
                </a:pPr>
                <a:r>
                  <a:rPr lang="zh-CN" altLang="en-US" dirty="0" smtClean="0">
                    <a:ea typeface="SimSun" charset="0"/>
                    <a:cs typeface="SimSun" charset="0"/>
                  </a:rPr>
                  <a:t>	</a:t>
                </a:r>
                <a14:m>
                  <m:oMath xmlns:m="http://schemas.openxmlformats.org/officeDocument/2006/math">
                    <m:sSub>
                      <m:sSubPr>
                        <m:ctrlPr>
                          <a:rPr lang="zh-CN" altLang="zh-CN" i="1">
                            <a:latin typeface="Cambria Math" charset="0"/>
                            <a:ea typeface="SimSun" charset="0"/>
                            <a:cs typeface="SimSun" charset="0"/>
                          </a:rPr>
                        </m:ctrlPr>
                      </m:sSubPr>
                      <m:e>
                        <m:r>
                          <m:rPr>
                            <m:sty m:val="p"/>
                          </m:rPr>
                          <a:rPr lang="en-US" altLang="zh-CN" i="0">
                            <a:latin typeface="Cambria Math" charset="0"/>
                            <a:ea typeface="SimSun" charset="0"/>
                            <a:cs typeface="SimSun" charset="0"/>
                          </a:rPr>
                          <m:t>ϕ</m:t>
                        </m:r>
                      </m:e>
                      <m:sub>
                        <m:r>
                          <m:rPr>
                            <m:sty m:val="p"/>
                          </m:rPr>
                          <a:rPr lang="en-US" altLang="zh-CN" i="0">
                            <a:latin typeface="Cambria Math" charset="0"/>
                            <a:ea typeface="SimSun" charset="0"/>
                            <a:cs typeface="SimSun" charset="0"/>
                          </a:rPr>
                          <m:t>i</m:t>
                        </m:r>
                      </m:sub>
                    </m:sSub>
                    <m:d>
                      <m:dPr>
                        <m:ctrlPr>
                          <a:rPr lang="zh-CN" altLang="zh-CN" i="1">
                            <a:latin typeface="Cambria Math" charset="0"/>
                            <a:ea typeface="SimSun" charset="0"/>
                            <a:cs typeface="SimSun" charset="0"/>
                          </a:rPr>
                        </m:ctrlPr>
                      </m:dPr>
                      <m:e>
                        <m:sSub>
                          <m:sSubPr>
                            <m:ctrlPr>
                              <a:rPr lang="zh-CN" altLang="zh-CN" i="1">
                                <a:latin typeface="Cambria Math" charset="0"/>
                                <a:ea typeface="SimSun" charset="0"/>
                                <a:cs typeface="SimSun" charset="0"/>
                              </a:rPr>
                            </m:ctrlPr>
                          </m:sSubPr>
                          <m:e>
                            <m:r>
                              <m:rPr>
                                <m:sty m:val="p"/>
                              </m:rPr>
                              <a:rPr lang="en-US" altLang="zh-CN" i="0">
                                <a:latin typeface="Cambria Math" charset="0"/>
                                <a:ea typeface="SimSun" charset="0"/>
                                <a:cs typeface="SimSun" charset="0"/>
                              </a:rPr>
                              <m:t>y</m:t>
                            </m:r>
                          </m:e>
                          <m:sub>
                            <m:r>
                              <m:rPr>
                                <m:sty m:val="p"/>
                              </m:rPr>
                              <a:rPr lang="en-US" altLang="zh-CN" i="0">
                                <a:latin typeface="Cambria Math" charset="0"/>
                                <a:ea typeface="SimSun" charset="0"/>
                                <a:cs typeface="SimSun" charset="0"/>
                              </a:rPr>
                              <m:t>i</m:t>
                            </m:r>
                          </m:sub>
                        </m:sSub>
                      </m:e>
                    </m:d>
                    <m:r>
                      <a:rPr lang="en-US" altLang="zh-CN" i="0">
                        <a:latin typeface="Cambria Math" charset="0"/>
                        <a:ea typeface="SimSun" charset="0"/>
                        <a:cs typeface="SimSun" charset="0"/>
                      </a:rPr>
                      <m:t>=</m:t>
                    </m:r>
                    <m:d>
                      <m:dPr>
                        <m:begChr m:val="{"/>
                        <m:endChr m:val=""/>
                        <m:ctrlPr>
                          <a:rPr lang="zh-CN" altLang="zh-CN" i="1">
                            <a:latin typeface="Cambria Math" charset="0"/>
                            <a:ea typeface="SimSun" charset="0"/>
                            <a:cs typeface="SimSun" charset="0"/>
                          </a:rPr>
                        </m:ctrlPr>
                      </m:dPr>
                      <m:e>
                        <m:eqArr>
                          <m:eqArrPr>
                            <m:ctrlPr>
                              <a:rPr lang="zh-CN" altLang="zh-CN" i="1">
                                <a:latin typeface="Cambria Math" charset="0"/>
                                <a:ea typeface="SimSun" charset="0"/>
                                <a:cs typeface="SimSun" charset="0"/>
                              </a:rPr>
                            </m:ctrlPr>
                          </m:eqArrPr>
                          <m:e>
                            <m:r>
                              <a:rPr lang="en-US" altLang="zh-CN" i="0">
                                <a:latin typeface="Cambria Math" charset="0"/>
                                <a:ea typeface="SimSun" charset="0"/>
                                <a:cs typeface="SimSun" charset="0"/>
                              </a:rPr>
                              <m:t>−</m:t>
                            </m:r>
                            <m:r>
                              <m:rPr>
                                <m:sty m:val="p"/>
                              </m:rPr>
                              <a:rPr lang="en-US" altLang="zh-CN" i="0">
                                <a:latin typeface="Cambria Math" charset="0"/>
                                <a:ea typeface="SimSun" charset="0"/>
                                <a:cs typeface="SimSun" charset="0"/>
                              </a:rPr>
                              <m:t>logP</m:t>
                            </m:r>
                            <m:d>
                              <m:dPr>
                                <m:ctrlPr>
                                  <a:rPr lang="zh-CN" altLang="zh-CN" i="1">
                                    <a:latin typeface="Cambria Math" charset="0"/>
                                    <a:ea typeface="SimSun" charset="0"/>
                                    <a:cs typeface="SimSun" charset="0"/>
                                  </a:rPr>
                                </m:ctrlPr>
                              </m:dPr>
                              <m:e>
                                <m:sSub>
                                  <m:sSubPr>
                                    <m:ctrlPr>
                                      <a:rPr lang="zh-CN" altLang="zh-CN" i="1">
                                        <a:latin typeface="Cambria Math" charset="0"/>
                                        <a:ea typeface="SimSun" charset="0"/>
                                        <a:cs typeface="SimSun" charset="0"/>
                                      </a:rPr>
                                    </m:ctrlPr>
                                  </m:sSubPr>
                                  <m:e>
                                    <m:r>
                                      <m:rPr>
                                        <m:sty m:val="p"/>
                                      </m:rPr>
                                      <a:rPr lang="en-US" altLang="zh-CN" i="0">
                                        <a:latin typeface="Cambria Math" charset="0"/>
                                        <a:ea typeface="SimSun" charset="0"/>
                                        <a:cs typeface="SimSun" charset="0"/>
                                      </a:rPr>
                                      <m:t>c</m:t>
                                    </m:r>
                                  </m:e>
                                  <m:sub>
                                    <m:r>
                                      <m:rPr>
                                        <m:sty m:val="p"/>
                                      </m:rPr>
                                      <a:rPr lang="en-US" altLang="zh-CN" i="0">
                                        <a:latin typeface="Cambria Math" charset="0"/>
                                        <a:ea typeface="SimSun" charset="0"/>
                                        <a:cs typeface="SimSun" charset="0"/>
                                      </a:rPr>
                                      <m:t>i</m:t>
                                    </m:r>
                                  </m:sub>
                                </m:sSub>
                                <m:r>
                                  <a:rPr lang="en-US" altLang="zh-CN" i="0">
                                    <a:latin typeface="Cambria Math" charset="0"/>
                                    <a:ea typeface="SimSun" charset="0"/>
                                    <a:cs typeface="SimSun" charset="0"/>
                                  </a:rPr>
                                  <m:t>=</m:t>
                                </m:r>
                                <m:r>
                                  <m:rPr>
                                    <m:sty m:val="p"/>
                                  </m:rPr>
                                  <a:rPr lang="en-US" altLang="zh-CN" i="0">
                                    <a:latin typeface="Cambria Math" charset="0"/>
                                    <a:ea typeface="SimSun" charset="0"/>
                                    <a:cs typeface="SimSun" charset="0"/>
                                  </a:rPr>
                                  <m:t>g</m:t>
                                </m:r>
                              </m:e>
                              <m:e>
                                <m:sSub>
                                  <m:sSubPr>
                                    <m:ctrlPr>
                                      <a:rPr lang="zh-CN" altLang="zh-CN" i="1">
                                        <a:latin typeface="Cambria Math" charset="0"/>
                                        <a:ea typeface="SimSun" charset="0"/>
                                        <a:cs typeface="SimSun" charset="0"/>
                                      </a:rPr>
                                    </m:ctrlPr>
                                  </m:sSubPr>
                                  <m:e>
                                    <m:r>
                                      <m:rPr>
                                        <m:sty m:val="p"/>
                                      </m:rPr>
                                      <a:rPr lang="en-US" altLang="zh-CN" i="0">
                                        <a:latin typeface="Cambria Math" charset="0"/>
                                        <a:ea typeface="SimSun" charset="0"/>
                                        <a:cs typeface="SimSun" charset="0"/>
                                      </a:rPr>
                                      <m:t>x</m:t>
                                    </m:r>
                                  </m:e>
                                  <m:sub>
                                    <m:r>
                                      <m:rPr>
                                        <m:sty m:val="p"/>
                                      </m:rPr>
                                      <a:rPr lang="en-US" altLang="zh-CN" i="0">
                                        <a:latin typeface="Cambria Math" charset="0"/>
                                        <a:ea typeface="SimSun" charset="0"/>
                                        <a:cs typeface="SimSun" charset="0"/>
                                      </a:rPr>
                                      <m:t>i</m:t>
                                    </m:r>
                                  </m:sub>
                                </m:sSub>
                              </m:e>
                            </m:d>
                            <m:r>
                              <a:rPr lang="en-US" altLang="zh-CN" i="0">
                                <a:latin typeface="Cambria Math" charset="0"/>
                                <a:ea typeface="SimSun" charset="0"/>
                                <a:cs typeface="SimSun" charset="0"/>
                              </a:rPr>
                              <m:t>−</m:t>
                            </m:r>
                            <m:r>
                              <m:rPr>
                                <m:sty m:val="p"/>
                              </m:rPr>
                              <a:rPr lang="en-US" altLang="zh-CN" i="0">
                                <a:latin typeface="Cambria Math" charset="0"/>
                                <a:ea typeface="SimSun" charset="0"/>
                                <a:cs typeface="SimSun" charset="0"/>
                              </a:rPr>
                              <m:t>logP</m:t>
                            </m:r>
                            <m:d>
                              <m:dPr>
                                <m:ctrlPr>
                                  <a:rPr lang="zh-CN" altLang="zh-CN" i="1">
                                    <a:latin typeface="Cambria Math" charset="0"/>
                                    <a:ea typeface="SimSun" charset="0"/>
                                    <a:cs typeface="SimSun" charset="0"/>
                                  </a:rPr>
                                </m:ctrlPr>
                              </m:dPr>
                              <m:e>
                                <m:sSub>
                                  <m:sSubPr>
                                    <m:ctrlPr>
                                      <a:rPr lang="zh-CN" altLang="zh-CN" i="1">
                                        <a:latin typeface="Cambria Math" charset="0"/>
                                        <a:ea typeface="SimSun" charset="0"/>
                                        <a:cs typeface="SimSun" charset="0"/>
                                      </a:rPr>
                                    </m:ctrlPr>
                                  </m:sSubPr>
                                  <m:e>
                                    <m:r>
                                      <m:rPr>
                                        <m:sty m:val="p"/>
                                      </m:rPr>
                                      <a:rPr lang="en-US" altLang="zh-CN" i="0">
                                        <a:latin typeface="Cambria Math" charset="0"/>
                                        <a:ea typeface="SimSun" charset="0"/>
                                        <a:cs typeface="SimSun" charset="0"/>
                                      </a:rPr>
                                      <m:t>y</m:t>
                                    </m:r>
                                  </m:e>
                                  <m:sub>
                                    <m:r>
                                      <m:rPr>
                                        <m:sty m:val="p"/>
                                      </m:rPr>
                                      <a:rPr lang="en-US" altLang="zh-CN" i="0">
                                        <a:latin typeface="Cambria Math" charset="0"/>
                                        <a:ea typeface="SimSun" charset="0"/>
                                        <a:cs typeface="SimSun" charset="0"/>
                                      </a:rPr>
                                      <m:t>i</m:t>
                                    </m:r>
                                  </m:sub>
                                </m:sSub>
                                <m:r>
                                  <a:rPr lang="en-US" altLang="zh-CN" i="0">
                                    <a:latin typeface="Cambria Math" charset="0"/>
                                    <a:ea typeface="SimSun" charset="0"/>
                                    <a:cs typeface="SimSun" charset="0"/>
                                  </a:rPr>
                                  <m:t>=1</m:t>
                                </m:r>
                              </m:e>
                              <m:e>
                                <m:sSub>
                                  <m:sSubPr>
                                    <m:ctrlPr>
                                      <a:rPr lang="zh-CN" altLang="zh-CN" i="1">
                                        <a:latin typeface="Cambria Math" charset="0"/>
                                        <a:ea typeface="SimSun" charset="0"/>
                                        <a:cs typeface="SimSun" charset="0"/>
                                      </a:rPr>
                                    </m:ctrlPr>
                                  </m:sSubPr>
                                  <m:e>
                                    <m:r>
                                      <m:rPr>
                                        <m:sty m:val="p"/>
                                      </m:rPr>
                                      <a:rPr lang="en-US" altLang="zh-CN" i="0">
                                        <a:latin typeface="Cambria Math" charset="0"/>
                                        <a:ea typeface="SimSun" charset="0"/>
                                        <a:cs typeface="SimSun" charset="0"/>
                                      </a:rPr>
                                      <m:t>x</m:t>
                                    </m:r>
                                  </m:e>
                                  <m:sub>
                                    <m:r>
                                      <m:rPr>
                                        <m:sty m:val="p"/>
                                      </m:rPr>
                                      <a:rPr lang="en-US" altLang="zh-CN" i="0">
                                        <a:latin typeface="Cambria Math" charset="0"/>
                                        <a:ea typeface="SimSun" charset="0"/>
                                        <a:cs typeface="SimSun" charset="0"/>
                                      </a:rPr>
                                      <m:t>i</m:t>
                                    </m:r>
                                  </m:sub>
                                </m:sSub>
                              </m:e>
                            </m:d>
                            <m:r>
                              <a:rPr lang="en-US" altLang="zh-CN" i="0">
                                <a:latin typeface="Cambria Math" charset="0"/>
                                <a:ea typeface="SimSun" charset="0"/>
                                <a:cs typeface="SimSun" charset="0"/>
                              </a:rPr>
                              <m:t>     </m:t>
                            </m:r>
                            <m:r>
                              <m:rPr>
                                <m:sty m:val="p"/>
                              </m:rPr>
                              <a:rPr lang="en-US" altLang="zh-CN" i="0">
                                <a:latin typeface="Cambria Math" charset="0"/>
                                <a:ea typeface="SimSun" charset="0"/>
                                <a:cs typeface="SimSun" charset="0"/>
                              </a:rPr>
                              <m:t>if</m:t>
                            </m:r>
                            <m:r>
                              <a:rPr lang="en-US" altLang="zh-CN" i="0">
                                <a:latin typeface="Cambria Math" charset="0"/>
                                <a:ea typeface="SimSun" charset="0"/>
                                <a:cs typeface="SimSun" charset="0"/>
                              </a:rPr>
                              <m:t> </m:t>
                            </m:r>
                            <m:sSub>
                              <m:sSubPr>
                                <m:ctrlPr>
                                  <a:rPr lang="zh-CN" altLang="zh-CN" i="1">
                                    <a:latin typeface="Cambria Math" charset="0"/>
                                    <a:ea typeface="SimSun" charset="0"/>
                                    <a:cs typeface="SimSun" charset="0"/>
                                  </a:rPr>
                                </m:ctrlPr>
                              </m:sSubPr>
                              <m:e>
                                <m:r>
                                  <m:rPr>
                                    <m:sty m:val="p"/>
                                  </m:rPr>
                                  <a:rPr lang="en-US" altLang="zh-CN" i="0">
                                    <a:latin typeface="Cambria Math" charset="0"/>
                                    <a:ea typeface="SimSun" charset="0"/>
                                    <a:cs typeface="SimSun" charset="0"/>
                                  </a:rPr>
                                  <m:t>y</m:t>
                                </m:r>
                              </m:e>
                              <m:sub>
                                <m:r>
                                  <m:rPr>
                                    <m:sty m:val="p"/>
                                  </m:rPr>
                                  <a:rPr lang="en-US" altLang="zh-CN" i="0">
                                    <a:latin typeface="Cambria Math" charset="0"/>
                                    <a:ea typeface="SimSun" charset="0"/>
                                    <a:cs typeface="SimSun" charset="0"/>
                                  </a:rPr>
                                  <m:t>i</m:t>
                                </m:r>
                              </m:sub>
                            </m:sSub>
                            <m:r>
                              <a:rPr lang="en-US" altLang="zh-CN" i="0">
                                <a:latin typeface="Cambria Math" charset="0"/>
                                <a:ea typeface="SimSun" charset="0"/>
                                <a:cs typeface="SimSun" charset="0"/>
                              </a:rPr>
                              <m:t>=1(</m:t>
                            </m:r>
                            <m:r>
                              <m:rPr>
                                <m:sty m:val="p"/>
                              </m:rPr>
                              <a:rPr lang="en-US" altLang="zh-CN" i="0">
                                <a:latin typeface="Cambria Math" charset="0"/>
                                <a:ea typeface="SimSun" charset="0"/>
                                <a:cs typeface="SimSun" charset="0"/>
                              </a:rPr>
                              <m:t>shadow</m:t>
                            </m:r>
                            <m:r>
                              <a:rPr lang="en-US" altLang="zh-CN" i="0">
                                <a:latin typeface="Cambria Math" charset="0"/>
                                <a:ea typeface="SimSun" charset="0"/>
                                <a:cs typeface="SimSun" charset="0"/>
                              </a:rPr>
                              <m:t>)</m:t>
                            </m:r>
                          </m:e>
                          <m:e>
                            <m:d>
                              <m:dPr>
                                <m:ctrlPr>
                                  <a:rPr lang="zh-CN" altLang="zh-CN" i="1">
                                    <a:latin typeface="Cambria Math" charset="0"/>
                                    <a:ea typeface="SimSun" charset="0"/>
                                    <a:cs typeface="SimSun" charset="0"/>
                                  </a:rPr>
                                </m:ctrlPr>
                              </m:dPr>
                              <m:e>
                                <m:r>
                                  <a:rPr lang="en-US" altLang="zh-CN" i="0">
                                    <a:latin typeface="Cambria Math" charset="0"/>
                                    <a:ea typeface="SimSun" charset="0"/>
                                    <a:cs typeface="SimSun" charset="0"/>
                                  </a:rPr>
                                  <m:t>1−</m:t>
                                </m:r>
                                <m:r>
                                  <m:rPr>
                                    <m:sty m:val="p"/>
                                  </m:rPr>
                                  <a:rPr lang="en-US" altLang="zh-CN" i="0">
                                    <a:latin typeface="Cambria Math" charset="0"/>
                                    <a:ea typeface="SimSun" charset="0"/>
                                    <a:cs typeface="SimSun" charset="0"/>
                                  </a:rPr>
                                  <m:t>P</m:t>
                                </m:r>
                                <m:d>
                                  <m:dPr>
                                    <m:ctrlPr>
                                      <a:rPr lang="zh-CN" altLang="zh-CN" i="1">
                                        <a:latin typeface="Cambria Math" charset="0"/>
                                        <a:ea typeface="SimSun" charset="0"/>
                                        <a:cs typeface="SimSun" charset="0"/>
                                      </a:rPr>
                                    </m:ctrlPr>
                                  </m:dPr>
                                  <m:e>
                                    <m:sSub>
                                      <m:sSubPr>
                                        <m:ctrlPr>
                                          <a:rPr lang="zh-CN" altLang="zh-CN" i="1">
                                            <a:latin typeface="Cambria Math" charset="0"/>
                                            <a:ea typeface="SimSun" charset="0"/>
                                            <a:cs typeface="SimSun" charset="0"/>
                                          </a:rPr>
                                        </m:ctrlPr>
                                      </m:sSubPr>
                                      <m:e>
                                        <m:r>
                                          <m:rPr>
                                            <m:sty m:val="p"/>
                                          </m:rPr>
                                          <a:rPr lang="en-US" altLang="zh-CN" i="0">
                                            <a:latin typeface="Cambria Math" charset="0"/>
                                            <a:ea typeface="SimSun" charset="0"/>
                                            <a:cs typeface="SimSun" charset="0"/>
                                          </a:rPr>
                                          <m:t>c</m:t>
                                        </m:r>
                                      </m:e>
                                      <m:sub>
                                        <m:r>
                                          <m:rPr>
                                            <m:sty m:val="p"/>
                                          </m:rPr>
                                          <a:rPr lang="en-US" altLang="zh-CN" i="0">
                                            <a:latin typeface="Cambria Math" charset="0"/>
                                            <a:ea typeface="SimSun" charset="0"/>
                                            <a:cs typeface="SimSun" charset="0"/>
                                          </a:rPr>
                                          <m:t>i</m:t>
                                        </m:r>
                                      </m:sub>
                                    </m:sSub>
                                    <m:r>
                                      <a:rPr lang="en-US" altLang="zh-CN" i="0">
                                        <a:latin typeface="Cambria Math" charset="0"/>
                                        <a:ea typeface="SimSun" charset="0"/>
                                        <a:cs typeface="SimSun" charset="0"/>
                                      </a:rPr>
                                      <m:t>=</m:t>
                                    </m:r>
                                    <m:r>
                                      <m:rPr>
                                        <m:sty m:val="p"/>
                                      </m:rPr>
                                      <a:rPr lang="en-US" altLang="zh-CN" i="0">
                                        <a:latin typeface="Cambria Math" charset="0"/>
                                        <a:ea typeface="SimSun" charset="0"/>
                                        <a:cs typeface="SimSun" charset="0"/>
                                      </a:rPr>
                                      <m:t>g</m:t>
                                    </m:r>
                                  </m:e>
                                  <m:e>
                                    <m:sSub>
                                      <m:sSubPr>
                                        <m:ctrlPr>
                                          <a:rPr lang="zh-CN" altLang="zh-CN" i="1">
                                            <a:latin typeface="Cambria Math" charset="0"/>
                                            <a:ea typeface="SimSun" charset="0"/>
                                            <a:cs typeface="SimSun" charset="0"/>
                                          </a:rPr>
                                        </m:ctrlPr>
                                      </m:sSubPr>
                                      <m:e>
                                        <m:r>
                                          <m:rPr>
                                            <m:sty m:val="p"/>
                                          </m:rPr>
                                          <a:rPr lang="en-US" altLang="zh-CN" i="0">
                                            <a:latin typeface="Cambria Math" charset="0"/>
                                            <a:ea typeface="SimSun" charset="0"/>
                                            <a:cs typeface="SimSun" charset="0"/>
                                          </a:rPr>
                                          <m:t>x</m:t>
                                        </m:r>
                                      </m:e>
                                      <m:sub>
                                        <m:r>
                                          <m:rPr>
                                            <m:sty m:val="p"/>
                                          </m:rPr>
                                          <a:rPr lang="en-US" altLang="zh-CN" i="0">
                                            <a:latin typeface="Cambria Math" charset="0"/>
                                            <a:ea typeface="SimSun" charset="0"/>
                                            <a:cs typeface="SimSun" charset="0"/>
                                          </a:rPr>
                                          <m:t>i</m:t>
                                        </m:r>
                                      </m:sub>
                                    </m:sSub>
                                  </m:e>
                                </m:d>
                              </m:e>
                            </m:d>
                            <m:r>
                              <a:rPr lang="en-US" altLang="zh-CN" i="0">
                                <a:latin typeface="Cambria Math" charset="0"/>
                                <a:ea typeface="SimSun" charset="0"/>
                                <a:cs typeface="SimSun" charset="0"/>
                              </a:rPr>
                              <m:t>−</m:t>
                            </m:r>
                            <m:r>
                              <m:rPr>
                                <m:sty m:val="p"/>
                              </m:rPr>
                              <a:rPr lang="en-US" altLang="zh-CN" i="0">
                                <a:latin typeface="Cambria Math" charset="0"/>
                                <a:ea typeface="SimSun" charset="0"/>
                                <a:cs typeface="SimSun" charset="0"/>
                              </a:rPr>
                              <m:t>logP</m:t>
                            </m:r>
                            <m:d>
                              <m:dPr>
                                <m:ctrlPr>
                                  <a:rPr lang="zh-CN" altLang="zh-CN" i="1">
                                    <a:latin typeface="Cambria Math" charset="0"/>
                                    <a:ea typeface="SimSun" charset="0"/>
                                    <a:cs typeface="SimSun" charset="0"/>
                                  </a:rPr>
                                </m:ctrlPr>
                              </m:dPr>
                              <m:e>
                                <m:sSub>
                                  <m:sSubPr>
                                    <m:ctrlPr>
                                      <a:rPr lang="zh-CN" altLang="zh-CN" i="1">
                                        <a:latin typeface="Cambria Math" charset="0"/>
                                        <a:ea typeface="SimSun" charset="0"/>
                                        <a:cs typeface="SimSun" charset="0"/>
                                      </a:rPr>
                                    </m:ctrlPr>
                                  </m:sSubPr>
                                  <m:e>
                                    <m:r>
                                      <m:rPr>
                                        <m:sty m:val="p"/>
                                      </m:rPr>
                                      <a:rPr lang="en-US" altLang="zh-CN" i="0">
                                        <a:latin typeface="Cambria Math" charset="0"/>
                                        <a:ea typeface="SimSun" charset="0"/>
                                        <a:cs typeface="SimSun" charset="0"/>
                                      </a:rPr>
                                      <m:t>y</m:t>
                                    </m:r>
                                  </m:e>
                                  <m:sub>
                                    <m:r>
                                      <m:rPr>
                                        <m:sty m:val="p"/>
                                      </m:rPr>
                                      <a:rPr lang="en-US" altLang="zh-CN" i="0">
                                        <a:latin typeface="Cambria Math" charset="0"/>
                                        <a:ea typeface="SimSun" charset="0"/>
                                        <a:cs typeface="SimSun" charset="0"/>
                                      </a:rPr>
                                      <m:t>i</m:t>
                                    </m:r>
                                  </m:sub>
                                </m:sSub>
                                <m:r>
                                  <a:rPr lang="en-US" altLang="zh-CN" i="0">
                                    <a:latin typeface="Cambria Math" charset="0"/>
                                    <a:ea typeface="SimSun" charset="0"/>
                                    <a:cs typeface="SimSun" charset="0"/>
                                  </a:rPr>
                                  <m:t>=0</m:t>
                                </m:r>
                              </m:e>
                              <m:e>
                                <m:sSub>
                                  <m:sSubPr>
                                    <m:ctrlPr>
                                      <a:rPr lang="zh-CN" altLang="zh-CN" i="1">
                                        <a:latin typeface="Cambria Math" charset="0"/>
                                        <a:ea typeface="SimSun" charset="0"/>
                                        <a:cs typeface="SimSun" charset="0"/>
                                      </a:rPr>
                                    </m:ctrlPr>
                                  </m:sSubPr>
                                  <m:e>
                                    <m:r>
                                      <m:rPr>
                                        <m:sty m:val="p"/>
                                      </m:rPr>
                                      <a:rPr lang="en-US" altLang="zh-CN" i="0">
                                        <a:latin typeface="Cambria Math" charset="0"/>
                                        <a:ea typeface="SimSun" charset="0"/>
                                        <a:cs typeface="SimSun" charset="0"/>
                                      </a:rPr>
                                      <m:t>x</m:t>
                                    </m:r>
                                  </m:e>
                                  <m:sub>
                                    <m:r>
                                      <m:rPr>
                                        <m:sty m:val="p"/>
                                      </m:rPr>
                                      <a:rPr lang="en-US" altLang="zh-CN" i="0">
                                        <a:latin typeface="Cambria Math" charset="0"/>
                                        <a:ea typeface="SimSun" charset="0"/>
                                        <a:cs typeface="SimSun" charset="0"/>
                                      </a:rPr>
                                      <m:t>i</m:t>
                                    </m:r>
                                  </m:sub>
                                </m:sSub>
                              </m:e>
                            </m:d>
                            <m:r>
                              <a:rPr lang="en-US" altLang="zh-CN" i="0">
                                <a:latin typeface="Cambria Math" charset="0"/>
                                <a:ea typeface="SimSun" charset="0"/>
                                <a:cs typeface="SimSun" charset="0"/>
                              </a:rPr>
                              <m:t>    </m:t>
                            </m:r>
                            <m:r>
                              <m:rPr>
                                <m:sty m:val="p"/>
                              </m:rPr>
                              <a:rPr lang="en-US" altLang="zh-CN" i="0">
                                <a:latin typeface="Cambria Math" charset="0"/>
                                <a:ea typeface="SimSun" charset="0"/>
                                <a:cs typeface="SimSun" charset="0"/>
                              </a:rPr>
                              <m:t>if</m:t>
                            </m:r>
                            <m:r>
                              <a:rPr lang="en-US" altLang="zh-CN" i="0">
                                <a:latin typeface="Cambria Math" charset="0"/>
                                <a:ea typeface="SimSun" charset="0"/>
                                <a:cs typeface="SimSun" charset="0"/>
                              </a:rPr>
                              <m:t> </m:t>
                            </m:r>
                            <m:sSub>
                              <m:sSubPr>
                                <m:ctrlPr>
                                  <a:rPr lang="zh-CN" altLang="zh-CN" i="1">
                                    <a:latin typeface="Cambria Math" charset="0"/>
                                    <a:ea typeface="SimSun" charset="0"/>
                                    <a:cs typeface="SimSun" charset="0"/>
                                  </a:rPr>
                                </m:ctrlPr>
                              </m:sSubPr>
                              <m:e>
                                <m:r>
                                  <m:rPr>
                                    <m:sty m:val="p"/>
                                  </m:rPr>
                                  <a:rPr lang="en-US" altLang="zh-CN" i="0">
                                    <a:latin typeface="Cambria Math" charset="0"/>
                                    <a:ea typeface="SimSun" charset="0"/>
                                    <a:cs typeface="SimSun" charset="0"/>
                                  </a:rPr>
                                  <m:t>y</m:t>
                                </m:r>
                              </m:e>
                              <m:sub>
                                <m:r>
                                  <m:rPr>
                                    <m:sty m:val="p"/>
                                  </m:rPr>
                                  <a:rPr lang="en-US" altLang="zh-CN" i="0">
                                    <a:latin typeface="Cambria Math" charset="0"/>
                                    <a:ea typeface="SimSun" charset="0"/>
                                    <a:cs typeface="SimSun" charset="0"/>
                                  </a:rPr>
                                  <m:t>i</m:t>
                                </m:r>
                              </m:sub>
                            </m:sSub>
                            <m:r>
                              <a:rPr lang="en-US" altLang="zh-CN" i="0">
                                <a:latin typeface="Cambria Math" charset="0"/>
                                <a:ea typeface="SimSun" charset="0"/>
                                <a:cs typeface="SimSun" charset="0"/>
                              </a:rPr>
                              <m:t>=0(</m:t>
                            </m:r>
                            <m:r>
                              <m:rPr>
                                <m:sty m:val="p"/>
                              </m:rPr>
                              <a:rPr lang="en-US" altLang="zh-CN" i="0">
                                <a:latin typeface="Cambria Math" charset="0"/>
                                <a:ea typeface="SimSun" charset="0"/>
                                <a:cs typeface="SimSun" charset="0"/>
                              </a:rPr>
                              <m:t>non</m:t>
                            </m:r>
                            <m:r>
                              <a:rPr lang="en-US" altLang="zh-CN" i="0">
                                <a:latin typeface="Cambria Math" charset="0"/>
                                <a:ea typeface="SimSun" charset="0"/>
                                <a:cs typeface="SimSun" charset="0"/>
                              </a:rPr>
                              <m:t>−</m:t>
                            </m:r>
                            <m:r>
                              <m:rPr>
                                <m:sty m:val="p"/>
                              </m:rPr>
                              <a:rPr lang="en-US" altLang="zh-CN" i="0">
                                <a:latin typeface="Cambria Math" charset="0"/>
                                <a:ea typeface="SimSun" charset="0"/>
                                <a:cs typeface="SimSun" charset="0"/>
                              </a:rPr>
                              <m:t>shadow</m:t>
                            </m:r>
                            <m:r>
                              <a:rPr lang="en-US" altLang="zh-CN" i="0">
                                <a:latin typeface="Cambria Math" charset="0"/>
                                <a:ea typeface="SimSun" charset="0"/>
                                <a:cs typeface="SimSun" charset="0"/>
                              </a:rPr>
                              <m:t>)</m:t>
                            </m:r>
                          </m:e>
                        </m:eqArr>
                      </m:e>
                    </m:d>
                  </m:oMath>
                </a14:m>
                <a:endParaRPr lang="zh-CN" altLang="zh-CN" dirty="0" smtClean="0">
                  <a:latin typeface="SimSun" charset="0"/>
                  <a:ea typeface="SimSun" charset="0"/>
                  <a:cs typeface="SimSun" charset="0"/>
                </a:endParaRPr>
              </a:p>
              <a:p>
                <a:pPr marL="530352" lvl="1" indent="0" algn="ctr">
                  <a:lnSpc>
                    <a:spcPct val="150000"/>
                  </a:lnSpc>
                  <a:buNone/>
                </a:pPr>
                <a:r>
                  <a:rPr lang="zh-CN" altLang="zh-CN" dirty="0">
                    <a:latin typeface="SimSun" charset="0"/>
                    <a:ea typeface="SimSun" charset="0"/>
                    <a:cs typeface="SimSun" charset="0"/>
                  </a:rPr>
                  <a:t>通过交叉验证发现 </a:t>
                </a:r>
                <a14:m>
                  <m:oMath xmlns:m="http://schemas.openxmlformats.org/officeDocument/2006/math">
                    <m:r>
                      <a:rPr lang="en-US" altLang="zh-CN" i="1">
                        <a:latin typeface="Cambria Math" charset="0"/>
                        <a:ea typeface="SimSun" charset="0"/>
                        <a:cs typeface="SimSun" charset="0"/>
                      </a:rPr>
                      <m:t>𝜆</m:t>
                    </m:r>
                    <m:r>
                      <a:rPr lang="en-US" altLang="zh-CN" i="1">
                        <a:latin typeface="Cambria Math" charset="0"/>
                        <a:ea typeface="SimSun" charset="0"/>
                        <a:cs typeface="SimSun" charset="0"/>
                      </a:rPr>
                      <m:t>=0.5</m:t>
                    </m:r>
                  </m:oMath>
                </a14:m>
                <a:r>
                  <a:rPr lang="en-US" altLang="zh-CN" dirty="0">
                    <a:latin typeface="SimSun" charset="0"/>
                    <a:ea typeface="SimSun" charset="0"/>
                    <a:cs typeface="SimSun" charset="0"/>
                  </a:rPr>
                  <a:t> </a:t>
                </a:r>
                <a:r>
                  <a:rPr lang="zh-CN" altLang="zh-CN" dirty="0">
                    <a:latin typeface="SimSun" charset="0"/>
                    <a:ea typeface="SimSun" charset="0"/>
                    <a:cs typeface="SimSun" charset="0"/>
                  </a:rPr>
                  <a:t>和 </a:t>
                </a:r>
                <a14:m>
                  <m:oMath xmlns:m="http://schemas.openxmlformats.org/officeDocument/2006/math">
                    <m:r>
                      <a:rPr lang="en-US" altLang="zh-CN" i="1">
                        <a:latin typeface="Cambria Math" charset="0"/>
                        <a:ea typeface="SimSun" charset="0"/>
                        <a:cs typeface="SimSun" charset="0"/>
                      </a:rPr>
                      <m:t>𝛽</m:t>
                    </m:r>
                    <m:r>
                      <a:rPr lang="en-US" altLang="zh-CN" i="1">
                        <a:latin typeface="Cambria Math" charset="0"/>
                        <a:ea typeface="SimSun" charset="0"/>
                        <a:cs typeface="SimSun" charset="0"/>
                      </a:rPr>
                      <m:t>=16</m:t>
                    </m:r>
                  </m:oMath>
                </a14:m>
                <a:r>
                  <a:rPr lang="en-US" altLang="zh-CN" dirty="0">
                    <a:latin typeface="SimSun" charset="0"/>
                    <a:ea typeface="SimSun" charset="0"/>
                    <a:cs typeface="SimSun" charset="0"/>
                  </a:rPr>
                  <a:t> </a:t>
                </a:r>
                <a:r>
                  <a:rPr lang="zh-CN" altLang="zh-CN" dirty="0" smtClean="0">
                    <a:latin typeface="SimSun" charset="0"/>
                    <a:ea typeface="SimSun" charset="0"/>
                    <a:cs typeface="SimSun" charset="0"/>
                  </a:rPr>
                  <a:t>时，</a:t>
                </a:r>
                <a:r>
                  <a:rPr lang="zh-CN" altLang="zh-CN" dirty="0">
                    <a:latin typeface="SimSun" charset="0"/>
                    <a:ea typeface="SimSun" charset="0"/>
                    <a:cs typeface="SimSun" charset="0"/>
                  </a:rPr>
                  <a:t>能产生较好的效果</a:t>
                </a:r>
                <a:r>
                  <a:rPr lang="zh-CN" altLang="zh-CN" dirty="0">
                    <a:effectLst/>
                    <a:latin typeface="SimSun" charset="0"/>
                    <a:ea typeface="SimSun" charset="0"/>
                    <a:cs typeface="SimSun" charset="0"/>
                  </a:rPr>
                  <a:t> </a:t>
                </a:r>
                <a:endParaRPr lang="zh-CN" altLang="en-US" dirty="0" smtClean="0">
                  <a:latin typeface="SimSun" charset="0"/>
                  <a:ea typeface="SimSun" charset="0"/>
                  <a:cs typeface="SimSun" charset="0"/>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1371600" y="2286000"/>
                <a:ext cx="9601200" cy="4308764"/>
              </a:xfrm>
              <a:blipFill rotWithShape="0">
                <a:blip r:embed="rId3"/>
                <a:stretch>
                  <a:fillRect l="-57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53596521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latin typeface="SimSun" charset="0"/>
                <a:ea typeface="SimSun" charset="0"/>
                <a:cs typeface="SimSun" charset="0"/>
              </a:rPr>
              <a:t>优化阴影检测后仍存在的</a:t>
            </a:r>
            <a:r>
              <a:rPr kumimoji="1" lang="zh-CN" altLang="en-US" dirty="0">
                <a:latin typeface="SimSun" charset="0"/>
                <a:ea typeface="SimSun" charset="0"/>
                <a:cs typeface="SimSun" charset="0"/>
              </a:rPr>
              <a:t>问题</a:t>
            </a:r>
            <a:br>
              <a:rPr kumimoji="1" lang="zh-CN" altLang="en-US" dirty="0">
                <a:latin typeface="SimSun" charset="0"/>
                <a:ea typeface="SimSun" charset="0"/>
                <a:cs typeface="SimSun" charset="0"/>
              </a:rPr>
            </a:br>
            <a:r>
              <a:rPr kumimoji="1" lang="en-US" altLang="zh-CN" sz="2800" dirty="0" smtClean="0">
                <a:latin typeface="SimSun" charset="0"/>
                <a:ea typeface="SimSun" charset="0"/>
                <a:cs typeface="SimSun" charset="0"/>
              </a:rPr>
              <a:t>——</a:t>
            </a:r>
            <a:r>
              <a:rPr kumimoji="1" lang="zh-CN" altLang="en-US" sz="2800" dirty="0" smtClean="0">
                <a:latin typeface="SimSun" charset="0"/>
                <a:ea typeface="SimSun" charset="0"/>
                <a:cs typeface="SimSun" charset="0"/>
              </a:rPr>
              <a:t>阴影部分边缘过于清晰</a:t>
            </a:r>
            <a:endParaRPr kumimoji="1" lang="zh-CN" altLang="en-US" sz="2800" dirty="0">
              <a:latin typeface="SimSun" charset="0"/>
              <a:ea typeface="SimSun" charset="0"/>
              <a:cs typeface="SimSun" charset="0"/>
            </a:endParaRPr>
          </a:p>
        </p:txBody>
      </p:sp>
      <p:pic>
        <p:nvPicPr>
          <p:cNvPr id="5" name="内容占位符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71599" y="2757055"/>
            <a:ext cx="4672819" cy="3110345"/>
          </a:xfrm>
        </p:spPr>
      </p:pic>
      <p:pic>
        <p:nvPicPr>
          <p:cNvPr id="4" name="图片 3"/>
          <p:cNvPicPr>
            <a:picLocks noChangeAspect="1"/>
          </p:cNvPicPr>
          <p:nvPr/>
        </p:nvPicPr>
        <p:blipFill>
          <a:blip r:embed="rId3"/>
          <a:stretch>
            <a:fillRect/>
          </a:stretch>
        </p:blipFill>
        <p:spPr>
          <a:xfrm>
            <a:off x="6289964" y="2753946"/>
            <a:ext cx="4682836" cy="3113453"/>
          </a:xfrm>
          <a:prstGeom prst="rect">
            <a:avLst/>
          </a:prstGeom>
        </p:spPr>
      </p:pic>
    </p:spTree>
    <p:extLst>
      <p:ext uri="{BB962C8B-B14F-4D97-AF65-F5344CB8AC3E}">
        <p14:creationId xmlns:p14="http://schemas.microsoft.com/office/powerpoint/2010/main" val="118096476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zh-CN" dirty="0">
                <a:latin typeface="SimSun" charset="0"/>
                <a:ea typeface="SimSun" charset="0"/>
                <a:cs typeface="SimSun" charset="0"/>
              </a:rPr>
              <a:t>阴影边界</a:t>
            </a:r>
            <a:r>
              <a:rPr lang="zh-CN" altLang="zh-CN" dirty="0" smtClean="0">
                <a:latin typeface="SimSun" charset="0"/>
                <a:ea typeface="SimSun" charset="0"/>
                <a:cs typeface="SimSun" charset="0"/>
              </a:rPr>
              <a:t>处理</a:t>
            </a:r>
            <a:r>
              <a:rPr lang="zh-CN" altLang="en-US" dirty="0" smtClean="0">
                <a:latin typeface="SimSun" charset="0"/>
                <a:ea typeface="SimSun" charset="0"/>
                <a:cs typeface="SimSun" charset="0"/>
              </a:rPr>
              <a:t/>
            </a:r>
            <a:br>
              <a:rPr lang="zh-CN" altLang="en-US" dirty="0" smtClean="0">
                <a:latin typeface="SimSun" charset="0"/>
                <a:ea typeface="SimSun" charset="0"/>
                <a:cs typeface="SimSun" charset="0"/>
              </a:rPr>
            </a:br>
            <a:r>
              <a:rPr lang="en-US" altLang="zh-CN" sz="3100" dirty="0" smtClean="0">
                <a:latin typeface="SimSun" charset="0"/>
                <a:ea typeface="SimSun" charset="0"/>
                <a:cs typeface="SimSun" charset="0"/>
              </a:rPr>
              <a:t>——Leave-one-out </a:t>
            </a:r>
            <a:r>
              <a:rPr lang="en-US" altLang="zh-CN" sz="3100" dirty="0">
                <a:latin typeface="SimSun" charset="0"/>
                <a:ea typeface="SimSun" charset="0"/>
                <a:cs typeface="SimSun" charset="0"/>
              </a:rPr>
              <a:t>Kernel Optimization for Shadow Detection and </a:t>
            </a:r>
            <a:r>
              <a:rPr lang="en-US" altLang="zh-CN" sz="3100" dirty="0" smtClean="0">
                <a:latin typeface="SimSun" charset="0"/>
                <a:ea typeface="SimSun" charset="0"/>
                <a:cs typeface="SimSun" charset="0"/>
              </a:rPr>
              <a:t>Removal</a:t>
            </a:r>
            <a:r>
              <a:rPr lang="en-US" altLang="zh-CN" sz="3100" dirty="0">
                <a:latin typeface="SimSun" charset="0"/>
                <a:ea typeface="SimSun" charset="0"/>
                <a:cs typeface="SimSun" charset="0"/>
              </a:rPr>
              <a:t/>
            </a:r>
            <a:br>
              <a:rPr lang="en-US" altLang="zh-CN" sz="3100" dirty="0">
                <a:latin typeface="SimSun" charset="0"/>
                <a:ea typeface="SimSun" charset="0"/>
                <a:cs typeface="SimSun" charset="0"/>
              </a:rPr>
            </a:br>
            <a:r>
              <a:rPr lang="zh-CN" altLang="zh-CN" dirty="0" smtClean="0">
                <a:latin typeface="SimSun" charset="0"/>
                <a:ea typeface="SimSun" charset="0"/>
                <a:cs typeface="SimSun" charset="0"/>
              </a:rPr>
              <a:t> </a:t>
            </a:r>
            <a:endParaRPr kumimoji="1" lang="zh-CN" altLang="en-US" dirty="0">
              <a:latin typeface="SimSun" charset="0"/>
              <a:ea typeface="SimSun" charset="0"/>
              <a:cs typeface="SimSun" charset="0"/>
            </a:endParaRP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1371600" y="2840186"/>
                <a:ext cx="9601200" cy="2881741"/>
              </a:xfrm>
            </p:spPr>
            <p:txBody>
              <a:bodyPr>
                <a:noAutofit/>
              </a:bodyPr>
              <a:lstStyle/>
              <a:p>
                <a:pPr>
                  <a:lnSpc>
                    <a:spcPct val="150000"/>
                  </a:lnSpc>
                </a:pPr>
                <a:r>
                  <a:rPr lang="zh-CN" altLang="zh-CN" dirty="0">
                    <a:latin typeface="SimSun" charset="0"/>
                    <a:ea typeface="SimSun" charset="0"/>
                    <a:cs typeface="SimSun" charset="0"/>
                  </a:rPr>
                  <a:t>根据重新擦亮的阴影区域 </a:t>
                </a:r>
                <a14:m>
                  <m:oMath xmlns:m="http://schemas.openxmlformats.org/officeDocument/2006/math">
                    <m:sSub>
                      <m:sSubPr>
                        <m:ctrlPr>
                          <a:rPr lang="zh-CN" altLang="zh-CN" i="1">
                            <a:latin typeface="Cambria Math" charset="0"/>
                            <a:ea typeface="SimSun" charset="0"/>
                            <a:cs typeface="SimSun" charset="0"/>
                          </a:rPr>
                        </m:ctrlPr>
                      </m:sSubPr>
                      <m:e>
                        <m:acc>
                          <m:accPr>
                            <m:chr m:val="̂"/>
                            <m:ctrlPr>
                              <a:rPr lang="zh-CN" altLang="zh-CN" i="1">
                                <a:latin typeface="Cambria Math" charset="0"/>
                                <a:ea typeface="SimSun" charset="0"/>
                                <a:cs typeface="SimSun" charset="0"/>
                              </a:rPr>
                            </m:ctrlPr>
                          </m:accPr>
                          <m:e>
                            <m:r>
                              <a:rPr lang="en-US" altLang="zh-CN" i="1">
                                <a:latin typeface="Cambria Math" charset="0"/>
                                <a:ea typeface="SimSun" charset="0"/>
                                <a:cs typeface="SimSun" charset="0"/>
                              </a:rPr>
                              <m:t>𝑅</m:t>
                            </m:r>
                          </m:e>
                        </m:acc>
                      </m:e>
                      <m:sub>
                        <m:r>
                          <a:rPr lang="en-US" altLang="zh-CN" i="1">
                            <a:latin typeface="Cambria Math" charset="0"/>
                            <a:ea typeface="SimSun" charset="0"/>
                            <a:cs typeface="SimSun" charset="0"/>
                          </a:rPr>
                          <m:t>𝑠</m:t>
                        </m:r>
                      </m:sub>
                    </m:sSub>
                  </m:oMath>
                </a14:m>
                <a:r>
                  <a:rPr lang="en-US" altLang="zh-CN" dirty="0">
                    <a:latin typeface="SimSun" charset="0"/>
                    <a:ea typeface="SimSun" charset="0"/>
                    <a:cs typeface="SimSun" charset="0"/>
                  </a:rPr>
                  <a:t> </a:t>
                </a:r>
                <a:r>
                  <a:rPr lang="zh-CN" altLang="zh-CN" dirty="0">
                    <a:latin typeface="SimSun" charset="0"/>
                    <a:ea typeface="SimSun" charset="0"/>
                    <a:cs typeface="SimSun" charset="0"/>
                  </a:rPr>
                  <a:t>，我们计算其中心点像素和边界像素的 </a:t>
                </a:r>
                <a14:m>
                  <m:oMath xmlns:m="http://schemas.openxmlformats.org/officeDocument/2006/math">
                    <m:r>
                      <a:rPr lang="en-US" altLang="zh-CN" i="1">
                        <a:latin typeface="Cambria Math" charset="0"/>
                        <a:ea typeface="SimSun" charset="0"/>
                        <a:cs typeface="SimSun" charset="0"/>
                      </a:rPr>
                      <m:t>𝐿</m:t>
                    </m:r>
                  </m:oMath>
                </a14:m>
                <a:r>
                  <a:rPr lang="en-US" altLang="zh-CN" dirty="0">
                    <a:latin typeface="SimSun" charset="0"/>
                    <a:ea typeface="SimSun" charset="0"/>
                    <a:cs typeface="SimSun" charset="0"/>
                  </a:rPr>
                  <a:t> </a:t>
                </a:r>
                <a:r>
                  <a:rPr lang="zh-CN" altLang="zh-CN" dirty="0">
                    <a:latin typeface="SimSun" charset="0"/>
                    <a:ea typeface="SimSun" charset="0"/>
                    <a:cs typeface="SimSun" charset="0"/>
                  </a:rPr>
                  <a:t>的平均值、</a:t>
                </a:r>
                <a14:m>
                  <m:oMath xmlns:m="http://schemas.openxmlformats.org/officeDocument/2006/math">
                    <m:r>
                      <a:rPr lang="en-US" altLang="zh-CN" i="1">
                        <a:latin typeface="Cambria Math" charset="0"/>
                        <a:ea typeface="SimSun" charset="0"/>
                        <a:cs typeface="SimSun" charset="0"/>
                      </a:rPr>
                      <m:t>𝑎</m:t>
                    </m:r>
                  </m:oMath>
                </a14:m>
                <a:r>
                  <a:rPr lang="en-US" altLang="zh-CN" dirty="0">
                    <a:latin typeface="SimSun" charset="0"/>
                    <a:ea typeface="SimSun" charset="0"/>
                    <a:cs typeface="SimSun" charset="0"/>
                  </a:rPr>
                  <a:t> </a:t>
                </a:r>
                <a:r>
                  <a:rPr lang="zh-CN" altLang="zh-CN" dirty="0">
                    <a:latin typeface="SimSun" charset="0"/>
                    <a:ea typeface="SimSun" charset="0"/>
                    <a:cs typeface="SimSun" charset="0"/>
                  </a:rPr>
                  <a:t>的中位数和 </a:t>
                </a:r>
                <a14:m>
                  <m:oMath xmlns:m="http://schemas.openxmlformats.org/officeDocument/2006/math">
                    <m:r>
                      <a:rPr lang="en-US" altLang="zh-CN" i="1">
                        <a:latin typeface="Cambria Math" charset="0"/>
                        <a:ea typeface="SimSun" charset="0"/>
                        <a:cs typeface="SimSun" charset="0"/>
                      </a:rPr>
                      <m:t>𝑏</m:t>
                    </m:r>
                  </m:oMath>
                </a14:m>
                <a:r>
                  <a:rPr lang="en-US" altLang="zh-CN" dirty="0">
                    <a:latin typeface="SimSun" charset="0"/>
                    <a:ea typeface="SimSun" charset="0"/>
                    <a:cs typeface="SimSun" charset="0"/>
                  </a:rPr>
                  <a:t> </a:t>
                </a:r>
                <a:r>
                  <a:rPr lang="zh-CN" altLang="zh-CN" dirty="0">
                    <a:latin typeface="SimSun" charset="0"/>
                    <a:ea typeface="SimSun" charset="0"/>
                    <a:cs typeface="SimSun" charset="0"/>
                  </a:rPr>
                  <a:t>的中位数，将其差值添加到阴影外部边界 </a:t>
                </a:r>
                <a14:m>
                  <m:oMath xmlns:m="http://schemas.openxmlformats.org/officeDocument/2006/math">
                    <m:sSub>
                      <m:sSubPr>
                        <m:ctrlPr>
                          <a:rPr lang="zh-CN" altLang="zh-CN" i="1">
                            <a:latin typeface="Cambria Math" charset="0"/>
                            <a:ea typeface="SimSun" charset="0"/>
                            <a:cs typeface="SimSun" charset="0"/>
                          </a:rPr>
                        </m:ctrlPr>
                      </m:sSubPr>
                      <m:e>
                        <m:r>
                          <a:rPr lang="en-US" altLang="zh-CN" i="1">
                            <a:latin typeface="Cambria Math" charset="0"/>
                            <a:ea typeface="SimSun" charset="0"/>
                            <a:cs typeface="SimSun" charset="0"/>
                          </a:rPr>
                          <m:t>𝑝</m:t>
                        </m:r>
                      </m:e>
                      <m:sub>
                        <m:r>
                          <a:rPr lang="en-US" altLang="zh-CN" i="1">
                            <a:latin typeface="Cambria Math" charset="0"/>
                            <a:ea typeface="SimSun" charset="0"/>
                            <a:cs typeface="SimSun" charset="0"/>
                          </a:rPr>
                          <m:t>𝑠</m:t>
                        </m:r>
                      </m:sub>
                    </m:sSub>
                  </m:oMath>
                </a14:m>
                <a:r>
                  <a:rPr lang="en-US" altLang="zh-CN" dirty="0">
                    <a:latin typeface="SimSun" charset="0"/>
                    <a:ea typeface="SimSun" charset="0"/>
                    <a:cs typeface="SimSun" charset="0"/>
                  </a:rPr>
                  <a:t> </a:t>
                </a:r>
                <a:r>
                  <a:rPr lang="zh-CN" altLang="zh-CN" dirty="0">
                    <a:latin typeface="SimSun" charset="0"/>
                    <a:ea typeface="SimSun" charset="0"/>
                    <a:cs typeface="SimSun" charset="0"/>
                  </a:rPr>
                  <a:t>的像素中去</a:t>
                </a:r>
                <a:r>
                  <a:rPr lang="zh-CN" altLang="zh-CN" dirty="0">
                    <a:effectLst/>
                    <a:latin typeface="SimSun" charset="0"/>
                    <a:ea typeface="SimSun" charset="0"/>
                    <a:cs typeface="SimSun" charset="0"/>
                  </a:rPr>
                  <a:t> </a:t>
                </a:r>
                <a:endParaRPr lang="zh-CN" altLang="en-US" dirty="0" smtClean="0">
                  <a:effectLst/>
                  <a:latin typeface="SimSun" charset="0"/>
                  <a:ea typeface="SimSun" charset="0"/>
                  <a:cs typeface="SimSun" charset="0"/>
                </a:endParaRPr>
              </a:p>
              <a:p>
                <a:pPr>
                  <a:lnSpc>
                    <a:spcPct val="150000"/>
                  </a:lnSpc>
                </a:pPr>
                <a:r>
                  <a:rPr lang="zh-CN" altLang="zh-CN" dirty="0">
                    <a:latin typeface="SimSun" charset="0"/>
                    <a:ea typeface="SimSun" charset="0"/>
                    <a:cs typeface="SimSun" charset="0"/>
                  </a:rPr>
                  <a:t>平滑新的边界像素值，将上一步的结果转换为</a:t>
                </a:r>
                <a:r>
                  <a:rPr lang="en-US" altLang="zh-CN" dirty="0">
                    <a:latin typeface="SimSun" charset="0"/>
                    <a:ea typeface="SimSun" charset="0"/>
                    <a:cs typeface="SimSun" charset="0"/>
                  </a:rPr>
                  <a:t>RGB</a:t>
                </a:r>
                <a:r>
                  <a:rPr lang="zh-CN" altLang="zh-CN" dirty="0">
                    <a:latin typeface="SimSun" charset="0"/>
                    <a:ea typeface="SimSun" charset="0"/>
                    <a:cs typeface="SimSun" charset="0"/>
                  </a:rPr>
                  <a:t>，然后在阴影外部边界 </a:t>
                </a:r>
                <a14:m>
                  <m:oMath xmlns:m="http://schemas.openxmlformats.org/officeDocument/2006/math">
                    <m:sSub>
                      <m:sSubPr>
                        <m:ctrlPr>
                          <a:rPr lang="zh-CN" altLang="zh-CN" i="1">
                            <a:latin typeface="Cambria Math" charset="0"/>
                            <a:ea typeface="SimSun" charset="0"/>
                            <a:cs typeface="SimSun" charset="0"/>
                          </a:rPr>
                        </m:ctrlPr>
                      </m:sSubPr>
                      <m:e>
                        <m:r>
                          <a:rPr lang="en-US" altLang="zh-CN" i="1">
                            <a:latin typeface="Cambria Math" charset="0"/>
                            <a:ea typeface="SimSun" charset="0"/>
                            <a:cs typeface="SimSun" charset="0"/>
                          </a:rPr>
                          <m:t>𝑝</m:t>
                        </m:r>
                      </m:e>
                      <m:sub>
                        <m:r>
                          <a:rPr lang="en-US" altLang="zh-CN" i="1">
                            <a:latin typeface="Cambria Math" charset="0"/>
                            <a:ea typeface="SimSun" charset="0"/>
                            <a:cs typeface="SimSun" charset="0"/>
                          </a:rPr>
                          <m:t>𝑠</m:t>
                        </m:r>
                      </m:sub>
                    </m:sSub>
                  </m:oMath>
                </a14:m>
                <a:r>
                  <a:rPr lang="en-US" altLang="zh-CN" dirty="0">
                    <a:latin typeface="SimSun" charset="0"/>
                    <a:ea typeface="SimSun" charset="0"/>
                    <a:cs typeface="SimSun" charset="0"/>
                  </a:rPr>
                  <a:t> </a:t>
                </a:r>
                <a:r>
                  <a:rPr lang="zh-CN" altLang="zh-CN" dirty="0">
                    <a:latin typeface="SimSun" charset="0"/>
                    <a:ea typeface="SimSun" charset="0"/>
                    <a:cs typeface="SimSun" charset="0"/>
                  </a:rPr>
                  <a:t>的位置运行一个高斯滤波器，从而获得边界像素的最终值</a:t>
                </a:r>
                <a:r>
                  <a:rPr lang="zh-CN" altLang="zh-CN" dirty="0">
                    <a:effectLst/>
                    <a:latin typeface="SimSun" charset="0"/>
                    <a:ea typeface="SimSun" charset="0"/>
                    <a:cs typeface="SimSun" charset="0"/>
                  </a:rPr>
                  <a:t> </a:t>
                </a:r>
                <a:endParaRPr kumimoji="1" lang="zh-CN" altLang="en-US" dirty="0">
                  <a:latin typeface="SimSun" charset="0"/>
                  <a:ea typeface="SimSun" charset="0"/>
                  <a:cs typeface="SimSun" charset="0"/>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1371600" y="2840186"/>
                <a:ext cx="9601200" cy="2881741"/>
              </a:xfrm>
              <a:blipFill rotWithShape="0">
                <a:blip r:embed="rId3"/>
                <a:stretch>
                  <a:fillRect l="-571" r="-323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18060117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latin typeface="SimSun" charset="0"/>
                <a:ea typeface="SimSun" charset="0"/>
                <a:cs typeface="SimSun" charset="0"/>
              </a:rPr>
              <a:t>处理阴影边界后的结果</a:t>
            </a:r>
            <a:endParaRPr kumimoji="1" lang="zh-CN" altLang="en-US" dirty="0">
              <a:latin typeface="SimSun" charset="0"/>
              <a:ea typeface="SimSun" charset="0"/>
              <a:cs typeface="SimSun" charset="0"/>
            </a:endParaRPr>
          </a:p>
        </p:txBody>
      </p:sp>
      <p:pic>
        <p:nvPicPr>
          <p:cNvPr id="4" name="图片 3"/>
          <p:cNvPicPr/>
          <p:nvPr/>
        </p:nvPicPr>
        <p:blipFill>
          <a:blip r:embed="rId3"/>
          <a:stretch>
            <a:fillRect/>
          </a:stretch>
        </p:blipFill>
        <p:spPr>
          <a:xfrm>
            <a:off x="1676400" y="2003338"/>
            <a:ext cx="8991600" cy="4146724"/>
          </a:xfrm>
          <a:prstGeom prst="rect">
            <a:avLst/>
          </a:prstGeom>
        </p:spPr>
      </p:pic>
    </p:spTree>
    <p:extLst>
      <p:ext uri="{BB962C8B-B14F-4D97-AF65-F5344CB8AC3E}">
        <p14:creationId xmlns:p14="http://schemas.microsoft.com/office/powerpoint/2010/main" val="145717775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latin typeface="SimSun" charset="0"/>
                <a:ea typeface="SimSun" charset="0"/>
                <a:cs typeface="SimSun" charset="0"/>
              </a:rPr>
              <a:t>亮点</a:t>
            </a:r>
            <a:endParaRPr kumimoji="1" lang="zh-CN" altLang="en-US" dirty="0">
              <a:latin typeface="SimSun" charset="0"/>
              <a:ea typeface="SimSun" charset="0"/>
              <a:cs typeface="SimSun" charset="0"/>
            </a:endParaRPr>
          </a:p>
        </p:txBody>
      </p:sp>
      <p:sp>
        <p:nvSpPr>
          <p:cNvPr id="3" name="内容占位符 2"/>
          <p:cNvSpPr>
            <a:spLocks noGrp="1"/>
          </p:cNvSpPr>
          <p:nvPr>
            <p:ph idx="1"/>
          </p:nvPr>
        </p:nvSpPr>
        <p:spPr>
          <a:xfrm>
            <a:off x="1371600" y="1981198"/>
            <a:ext cx="9601200" cy="3581400"/>
          </a:xfrm>
        </p:spPr>
        <p:txBody>
          <a:bodyPr/>
          <a:lstStyle/>
          <a:p>
            <a:pPr>
              <a:lnSpc>
                <a:spcPct val="150000"/>
              </a:lnSpc>
            </a:pPr>
            <a:r>
              <a:rPr kumimoji="1" lang="zh-CN" altLang="en-US" dirty="0" smtClean="0">
                <a:latin typeface="SimSun" charset="0"/>
                <a:ea typeface="SimSun" charset="0"/>
                <a:cs typeface="SimSun" charset="0"/>
              </a:rPr>
              <a:t>测试多个算法，选取阴影检测、去除中均较有效的算法进行实现</a:t>
            </a:r>
          </a:p>
          <a:p>
            <a:pPr marL="0" indent="0">
              <a:lnSpc>
                <a:spcPct val="150000"/>
              </a:lnSpc>
              <a:buNone/>
            </a:pPr>
            <a:endParaRPr kumimoji="1" lang="zh-CN" altLang="en-US" dirty="0" smtClean="0">
              <a:latin typeface="SimSun" charset="0"/>
              <a:ea typeface="SimSun" charset="0"/>
              <a:cs typeface="SimSun" charset="0"/>
            </a:endParaRPr>
          </a:p>
          <a:p>
            <a:pPr>
              <a:lnSpc>
                <a:spcPct val="150000"/>
              </a:lnSpc>
            </a:pPr>
            <a:r>
              <a:rPr kumimoji="1" lang="zh-CN" altLang="en-US" dirty="0" smtClean="0">
                <a:latin typeface="SimSun" charset="0"/>
                <a:ea typeface="SimSun" charset="0"/>
                <a:cs typeface="SimSun" charset="0"/>
              </a:rPr>
              <a:t>在阴影检测方面，实现了一个较为有健壮性和准确性的算法</a:t>
            </a:r>
          </a:p>
          <a:p>
            <a:pPr marL="0" indent="0">
              <a:lnSpc>
                <a:spcPct val="150000"/>
              </a:lnSpc>
              <a:buNone/>
            </a:pPr>
            <a:endParaRPr kumimoji="1" lang="zh-CN" altLang="en-US" dirty="0" smtClean="0">
              <a:latin typeface="SimSun" charset="0"/>
              <a:ea typeface="SimSun" charset="0"/>
              <a:cs typeface="SimSun" charset="0"/>
            </a:endParaRPr>
          </a:p>
          <a:p>
            <a:pPr>
              <a:lnSpc>
                <a:spcPct val="150000"/>
              </a:lnSpc>
            </a:pPr>
            <a:r>
              <a:rPr kumimoji="1" lang="zh-CN" altLang="en-US" dirty="0" smtClean="0">
                <a:latin typeface="SimSun" charset="0"/>
                <a:ea typeface="SimSun" charset="0"/>
                <a:cs typeface="SimSun" charset="0"/>
              </a:rPr>
              <a:t>测试了一个有一百多张图片的数据集，得到了较好的结果</a:t>
            </a:r>
            <a:endParaRPr kumimoji="1" lang="zh-CN" altLang="en-US" dirty="0">
              <a:latin typeface="SimSun" charset="0"/>
              <a:ea typeface="SimSun" charset="0"/>
              <a:cs typeface="SimSun" charset="0"/>
            </a:endParaRPr>
          </a:p>
        </p:txBody>
      </p:sp>
    </p:spTree>
    <p:extLst>
      <p:ext uri="{BB962C8B-B14F-4D97-AF65-F5344CB8AC3E}">
        <p14:creationId xmlns:p14="http://schemas.microsoft.com/office/powerpoint/2010/main" val="140126526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71600" y="2888673"/>
            <a:ext cx="9601200" cy="1485900"/>
          </a:xfrm>
        </p:spPr>
        <p:txBody>
          <a:bodyPr>
            <a:normAutofit/>
          </a:bodyPr>
          <a:lstStyle/>
          <a:p>
            <a:pPr algn="ctr"/>
            <a:r>
              <a:rPr kumimoji="1" lang="en-US" altLang="zh-CN" sz="8000" dirty="0" smtClean="0">
                <a:latin typeface="Times New Roman" charset="0"/>
                <a:ea typeface="Times New Roman" charset="0"/>
                <a:cs typeface="Times New Roman" charset="0"/>
              </a:rPr>
              <a:t>Q</a:t>
            </a:r>
            <a:r>
              <a:rPr kumimoji="1" lang="zh-CN" altLang="en-US" sz="8000" dirty="0" smtClean="0">
                <a:latin typeface="Times New Roman" charset="0"/>
                <a:ea typeface="Times New Roman" charset="0"/>
                <a:cs typeface="Times New Roman" charset="0"/>
              </a:rPr>
              <a:t> </a:t>
            </a:r>
            <a:r>
              <a:rPr kumimoji="1" lang="en-US" altLang="zh-CN" sz="8000" dirty="0" smtClean="0">
                <a:latin typeface="Times New Roman" charset="0"/>
                <a:ea typeface="Times New Roman" charset="0"/>
                <a:cs typeface="Times New Roman" charset="0"/>
              </a:rPr>
              <a:t>&amp;</a:t>
            </a:r>
            <a:r>
              <a:rPr kumimoji="1" lang="zh-CN" altLang="en-US" sz="8000" dirty="0" smtClean="0">
                <a:latin typeface="Times New Roman" charset="0"/>
                <a:ea typeface="Times New Roman" charset="0"/>
                <a:cs typeface="Times New Roman" charset="0"/>
              </a:rPr>
              <a:t> </a:t>
            </a:r>
            <a:r>
              <a:rPr kumimoji="1" lang="en-US" altLang="zh-CN" sz="8000" dirty="0" smtClean="0">
                <a:latin typeface="Times New Roman" charset="0"/>
                <a:ea typeface="Times New Roman" charset="0"/>
                <a:cs typeface="Times New Roman" charset="0"/>
              </a:rPr>
              <a:t>A</a:t>
            </a:r>
            <a:endParaRPr kumimoji="1" lang="zh-CN" altLang="en-US" sz="8000" dirty="0">
              <a:latin typeface="Times New Roman" charset="0"/>
              <a:ea typeface="Times New Roman" charset="0"/>
              <a:cs typeface="Times New Roman" charset="0"/>
            </a:endParaRPr>
          </a:p>
        </p:txBody>
      </p:sp>
    </p:spTree>
    <p:extLst>
      <p:ext uri="{BB962C8B-B14F-4D97-AF65-F5344CB8AC3E}">
        <p14:creationId xmlns:p14="http://schemas.microsoft.com/office/powerpoint/2010/main" val="43116173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latin typeface="SimSun" charset="0"/>
                <a:ea typeface="SimSun" charset="0"/>
                <a:cs typeface="SimSun" charset="0"/>
              </a:rPr>
              <a:t>单张静态图片阴影处理的难点</a:t>
            </a:r>
            <a:endParaRPr kumimoji="1" lang="zh-CN" altLang="en-US" dirty="0">
              <a:latin typeface="SimSun" charset="0"/>
              <a:ea typeface="SimSun" charset="0"/>
              <a:cs typeface="SimSun" charset="0"/>
            </a:endParaRPr>
          </a:p>
        </p:txBody>
      </p:sp>
      <p:sp>
        <p:nvSpPr>
          <p:cNvPr id="3" name="内容占位符 2"/>
          <p:cNvSpPr>
            <a:spLocks noGrp="1"/>
          </p:cNvSpPr>
          <p:nvPr>
            <p:ph idx="1"/>
          </p:nvPr>
        </p:nvSpPr>
        <p:spPr>
          <a:xfrm>
            <a:off x="1371600" y="2161310"/>
            <a:ext cx="9601200" cy="3581400"/>
          </a:xfrm>
        </p:spPr>
        <p:txBody>
          <a:bodyPr/>
          <a:lstStyle/>
          <a:p>
            <a:pPr>
              <a:lnSpc>
                <a:spcPct val="150000"/>
              </a:lnSpc>
            </a:pPr>
            <a:r>
              <a:rPr lang="zh-CN" altLang="zh-CN" dirty="0" smtClean="0">
                <a:latin typeface="SimSun" charset="0"/>
                <a:ea typeface="SimSun" charset="0"/>
                <a:cs typeface="SimSun" charset="0"/>
              </a:rPr>
              <a:t>复杂</a:t>
            </a:r>
            <a:r>
              <a:rPr lang="zh-CN" altLang="zh-CN" dirty="0">
                <a:latin typeface="SimSun" charset="0"/>
                <a:ea typeface="SimSun" charset="0"/>
                <a:cs typeface="SimSun" charset="0"/>
              </a:rPr>
              <a:t>纹理背景上的阴影难以</a:t>
            </a:r>
            <a:r>
              <a:rPr lang="zh-CN" altLang="zh-CN" dirty="0" smtClean="0">
                <a:latin typeface="SimSun" charset="0"/>
                <a:ea typeface="SimSun" charset="0"/>
                <a:cs typeface="SimSun" charset="0"/>
              </a:rPr>
              <a:t>处理</a:t>
            </a:r>
            <a:endParaRPr lang="zh-CN" altLang="en-US" dirty="0" smtClean="0">
              <a:latin typeface="SimSun" charset="0"/>
              <a:ea typeface="SimSun" charset="0"/>
              <a:cs typeface="SimSun" charset="0"/>
            </a:endParaRPr>
          </a:p>
          <a:p>
            <a:pPr marL="0" indent="0">
              <a:lnSpc>
                <a:spcPct val="150000"/>
              </a:lnSpc>
              <a:buNone/>
            </a:pPr>
            <a:endParaRPr kumimoji="1" lang="zh-CN" altLang="en-US" dirty="0">
              <a:latin typeface="SimSun" charset="0"/>
              <a:ea typeface="SimSun" charset="0"/>
              <a:cs typeface="SimSun" charset="0"/>
            </a:endParaRPr>
          </a:p>
          <a:p>
            <a:pPr>
              <a:lnSpc>
                <a:spcPct val="150000"/>
              </a:lnSpc>
            </a:pPr>
            <a:r>
              <a:rPr lang="zh-CN" altLang="en-US" dirty="0" smtClean="0">
                <a:latin typeface="SimSun" charset="0"/>
                <a:ea typeface="SimSun" charset="0"/>
                <a:cs typeface="SimSun" charset="0"/>
              </a:rPr>
              <a:t>柔和、模糊</a:t>
            </a:r>
            <a:r>
              <a:rPr lang="zh-CN" altLang="zh-CN" dirty="0" smtClean="0">
                <a:latin typeface="SimSun" charset="0"/>
                <a:ea typeface="SimSun" charset="0"/>
                <a:cs typeface="SimSun" charset="0"/>
              </a:rPr>
              <a:t>阴影</a:t>
            </a:r>
            <a:r>
              <a:rPr lang="zh-CN" altLang="en-US" dirty="0" smtClean="0">
                <a:latin typeface="SimSun" charset="0"/>
                <a:ea typeface="SimSun" charset="0"/>
                <a:cs typeface="SimSun" charset="0"/>
              </a:rPr>
              <a:t>的处理</a:t>
            </a:r>
          </a:p>
          <a:p>
            <a:pPr marL="0" indent="0">
              <a:lnSpc>
                <a:spcPct val="150000"/>
              </a:lnSpc>
              <a:buNone/>
            </a:pPr>
            <a:endParaRPr lang="zh-CN" altLang="en-US" dirty="0" smtClean="0">
              <a:latin typeface="SimSun" charset="0"/>
              <a:ea typeface="SimSun" charset="0"/>
              <a:cs typeface="SimSun" charset="0"/>
            </a:endParaRPr>
          </a:p>
          <a:p>
            <a:pPr>
              <a:lnSpc>
                <a:spcPct val="150000"/>
              </a:lnSpc>
            </a:pPr>
            <a:r>
              <a:rPr lang="zh-CN" altLang="en-US" dirty="0" smtClean="0">
                <a:latin typeface="SimSun" charset="0"/>
                <a:ea typeface="SimSun" charset="0"/>
                <a:cs typeface="SimSun" charset="0"/>
              </a:rPr>
              <a:t>不规则形状的阴影，阴影覆盖阴影</a:t>
            </a:r>
          </a:p>
        </p:txBody>
      </p:sp>
    </p:spTree>
    <p:extLst>
      <p:ext uri="{BB962C8B-B14F-4D97-AF65-F5344CB8AC3E}">
        <p14:creationId xmlns:p14="http://schemas.microsoft.com/office/powerpoint/2010/main" val="44451303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latin typeface="SimSun" charset="0"/>
                <a:ea typeface="SimSun" charset="0"/>
                <a:cs typeface="SimSun" charset="0"/>
              </a:rPr>
              <a:t>静态阴影检测方法 </a:t>
            </a:r>
            <a:endParaRPr kumimoji="1" lang="zh-CN" altLang="en-US" dirty="0">
              <a:latin typeface="SimSun" charset="0"/>
              <a:ea typeface="SimSun" charset="0"/>
              <a:cs typeface="SimSun" charset="0"/>
            </a:endParaRPr>
          </a:p>
        </p:txBody>
      </p:sp>
      <p:sp>
        <p:nvSpPr>
          <p:cNvPr id="3" name="内容占位符 2"/>
          <p:cNvSpPr>
            <a:spLocks noGrp="1"/>
          </p:cNvSpPr>
          <p:nvPr>
            <p:ph idx="1"/>
          </p:nvPr>
        </p:nvSpPr>
        <p:spPr/>
        <p:txBody>
          <a:bodyPr/>
          <a:lstStyle/>
          <a:p>
            <a:pPr>
              <a:lnSpc>
                <a:spcPct val="150000"/>
              </a:lnSpc>
            </a:pPr>
            <a:r>
              <a:rPr lang="zh-CN" altLang="zh-CN" dirty="0">
                <a:latin typeface="SimSun" charset="0"/>
                <a:ea typeface="SimSun" charset="0"/>
                <a:cs typeface="SimSun" charset="0"/>
              </a:rPr>
              <a:t>基于模型的</a:t>
            </a:r>
            <a:r>
              <a:rPr lang="zh-CN" altLang="zh-CN" dirty="0" smtClean="0">
                <a:latin typeface="SimSun" charset="0"/>
                <a:ea typeface="SimSun" charset="0"/>
                <a:cs typeface="SimSun" charset="0"/>
              </a:rPr>
              <a:t>方法</a:t>
            </a:r>
            <a:endParaRPr lang="zh-CN" altLang="en-US" dirty="0" smtClean="0">
              <a:latin typeface="SimSun" charset="0"/>
              <a:ea typeface="SimSun" charset="0"/>
              <a:cs typeface="SimSun" charset="0"/>
            </a:endParaRPr>
          </a:p>
          <a:p>
            <a:pPr marL="0" indent="0">
              <a:lnSpc>
                <a:spcPct val="150000"/>
              </a:lnSpc>
              <a:buNone/>
            </a:pPr>
            <a:endParaRPr lang="zh-CN" altLang="en-US" dirty="0" smtClean="0">
              <a:latin typeface="SimSun" charset="0"/>
              <a:ea typeface="SimSun" charset="0"/>
              <a:cs typeface="SimSun" charset="0"/>
            </a:endParaRPr>
          </a:p>
          <a:p>
            <a:pPr>
              <a:lnSpc>
                <a:spcPct val="150000"/>
              </a:lnSpc>
            </a:pPr>
            <a:r>
              <a:rPr lang="zh-CN" altLang="zh-CN" dirty="0" smtClean="0">
                <a:latin typeface="SimSun" charset="0"/>
                <a:ea typeface="SimSun" charset="0"/>
                <a:cs typeface="SimSun" charset="0"/>
              </a:rPr>
              <a:t>基于</a:t>
            </a:r>
            <a:r>
              <a:rPr lang="zh-CN" altLang="zh-CN" dirty="0">
                <a:latin typeface="SimSun" charset="0"/>
                <a:ea typeface="SimSun" charset="0"/>
                <a:cs typeface="SimSun" charset="0"/>
              </a:rPr>
              <a:t>本征图像的</a:t>
            </a:r>
            <a:r>
              <a:rPr lang="zh-CN" altLang="zh-CN" dirty="0" smtClean="0">
                <a:latin typeface="SimSun" charset="0"/>
                <a:ea typeface="SimSun" charset="0"/>
                <a:cs typeface="SimSun" charset="0"/>
              </a:rPr>
              <a:t>方法</a:t>
            </a:r>
            <a:endParaRPr lang="zh-CN" altLang="en-US" dirty="0" smtClean="0">
              <a:latin typeface="SimSun" charset="0"/>
              <a:ea typeface="SimSun" charset="0"/>
              <a:cs typeface="SimSun" charset="0"/>
            </a:endParaRPr>
          </a:p>
          <a:p>
            <a:pPr marL="0" indent="0">
              <a:lnSpc>
                <a:spcPct val="150000"/>
              </a:lnSpc>
              <a:buNone/>
            </a:pPr>
            <a:endParaRPr lang="zh-CN" altLang="en-US" dirty="0" smtClean="0">
              <a:latin typeface="SimSun" charset="0"/>
              <a:ea typeface="SimSun" charset="0"/>
              <a:cs typeface="SimSun" charset="0"/>
            </a:endParaRPr>
          </a:p>
          <a:p>
            <a:pPr>
              <a:lnSpc>
                <a:spcPct val="150000"/>
              </a:lnSpc>
            </a:pPr>
            <a:r>
              <a:rPr lang="zh-CN" altLang="zh-CN" dirty="0" smtClean="0">
                <a:latin typeface="SimSun" charset="0"/>
                <a:ea typeface="SimSun" charset="0"/>
                <a:cs typeface="SimSun" charset="0"/>
              </a:rPr>
              <a:t>基于</a:t>
            </a:r>
            <a:r>
              <a:rPr lang="zh-CN" altLang="zh-CN" dirty="0">
                <a:latin typeface="SimSun" charset="0"/>
                <a:ea typeface="SimSun" charset="0"/>
                <a:cs typeface="SimSun" charset="0"/>
              </a:rPr>
              <a:t>统计学习的方法 </a:t>
            </a:r>
            <a:endParaRPr kumimoji="1" lang="zh-CN" altLang="en-US" dirty="0">
              <a:latin typeface="SimSun" charset="0"/>
              <a:ea typeface="SimSun" charset="0"/>
              <a:cs typeface="SimSun" charset="0"/>
            </a:endParaRPr>
          </a:p>
        </p:txBody>
      </p:sp>
    </p:spTree>
    <p:extLst>
      <p:ext uri="{BB962C8B-B14F-4D97-AF65-F5344CB8AC3E}">
        <p14:creationId xmlns:p14="http://schemas.microsoft.com/office/powerpoint/2010/main" val="70018183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latin typeface="SimSun" charset="0"/>
                <a:ea typeface="SimSun" charset="0"/>
                <a:cs typeface="SimSun" charset="0"/>
              </a:rPr>
              <a:t>静态阴影检测方法 </a:t>
            </a:r>
            <a:endParaRPr kumimoji="1" lang="zh-CN" altLang="en-US" dirty="0">
              <a:latin typeface="SimSun" charset="0"/>
              <a:ea typeface="SimSun" charset="0"/>
              <a:cs typeface="SimSun" charset="0"/>
            </a:endParaRPr>
          </a:p>
        </p:txBody>
      </p:sp>
      <p:sp>
        <p:nvSpPr>
          <p:cNvPr id="3" name="内容占位符 2"/>
          <p:cNvSpPr>
            <a:spLocks noGrp="1"/>
          </p:cNvSpPr>
          <p:nvPr>
            <p:ph idx="1"/>
          </p:nvPr>
        </p:nvSpPr>
        <p:spPr/>
        <p:txBody>
          <a:bodyPr/>
          <a:lstStyle/>
          <a:p>
            <a:pPr>
              <a:lnSpc>
                <a:spcPct val="150000"/>
              </a:lnSpc>
            </a:pPr>
            <a:r>
              <a:rPr lang="zh-CN" altLang="en-US" dirty="0" smtClean="0">
                <a:latin typeface="SimSun" charset="0"/>
                <a:ea typeface="SimSun" charset="0"/>
                <a:cs typeface="SimSun" charset="0"/>
              </a:rPr>
              <a:t>全自动阴影检测</a:t>
            </a:r>
          </a:p>
          <a:p>
            <a:pPr marL="0" indent="0">
              <a:lnSpc>
                <a:spcPct val="150000"/>
              </a:lnSpc>
              <a:buNone/>
            </a:pPr>
            <a:endParaRPr lang="zh-CN" altLang="en-US" dirty="0" smtClean="0">
              <a:latin typeface="SimSun" charset="0"/>
              <a:ea typeface="SimSun" charset="0"/>
              <a:cs typeface="SimSun" charset="0"/>
            </a:endParaRPr>
          </a:p>
          <a:p>
            <a:pPr>
              <a:lnSpc>
                <a:spcPct val="150000"/>
              </a:lnSpc>
            </a:pPr>
            <a:r>
              <a:rPr lang="zh-CN" altLang="en-US" dirty="0" smtClean="0">
                <a:latin typeface="SimSun" charset="0"/>
                <a:ea typeface="SimSun" charset="0"/>
                <a:cs typeface="SimSun" charset="0"/>
              </a:rPr>
              <a:t>用户辅助阴影检测</a:t>
            </a:r>
          </a:p>
          <a:p>
            <a:pPr marL="0" indent="0">
              <a:lnSpc>
                <a:spcPct val="150000"/>
              </a:lnSpc>
              <a:buNone/>
            </a:pPr>
            <a:endParaRPr lang="zh-CN" altLang="en-US" dirty="0" smtClean="0">
              <a:latin typeface="SimSun" charset="0"/>
              <a:ea typeface="SimSun" charset="0"/>
              <a:cs typeface="SimSun" charset="0"/>
            </a:endParaRPr>
          </a:p>
        </p:txBody>
      </p:sp>
    </p:spTree>
    <p:extLst>
      <p:ext uri="{BB962C8B-B14F-4D97-AF65-F5344CB8AC3E}">
        <p14:creationId xmlns:p14="http://schemas.microsoft.com/office/powerpoint/2010/main" val="170571626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kumimoji="1" lang="zh-CN" altLang="en-US" dirty="0" smtClean="0">
                <a:latin typeface="SimSun" charset="0"/>
                <a:ea typeface="SimSun" charset="0"/>
                <a:cs typeface="SimSun" charset="0"/>
              </a:rPr>
              <a:t>一个基本的实现思路</a:t>
            </a:r>
            <a:r>
              <a:rPr kumimoji="1" lang="zh-CN" altLang="en-US" dirty="0">
                <a:latin typeface="SimSun" charset="0"/>
                <a:ea typeface="SimSun" charset="0"/>
                <a:cs typeface="SimSun" charset="0"/>
              </a:rPr>
              <a:t/>
            </a:r>
            <a:br>
              <a:rPr kumimoji="1" lang="zh-CN" altLang="en-US" dirty="0">
                <a:latin typeface="SimSun" charset="0"/>
                <a:ea typeface="SimSun" charset="0"/>
                <a:cs typeface="SimSun" charset="0"/>
              </a:rPr>
            </a:br>
            <a:r>
              <a:rPr kumimoji="1" lang="en-US" altLang="zh-CN" sz="3100" dirty="0">
                <a:latin typeface="SimSun" charset="0"/>
                <a:ea typeface="SimSun" charset="0"/>
                <a:cs typeface="SimSun" charset="0"/>
              </a:rPr>
              <a:t>——</a:t>
            </a:r>
            <a:r>
              <a:rPr lang="en-US" altLang="zh-CN" sz="3100" dirty="0">
                <a:latin typeface="SimSun" charset="0"/>
                <a:ea typeface="SimSun" charset="0"/>
                <a:cs typeface="SimSun" charset="0"/>
              </a:rPr>
              <a:t>Shadow d</a:t>
            </a:r>
            <a:r>
              <a:rPr lang="en-US" altLang="zh-CN" sz="3100" dirty="0" smtClean="0">
                <a:latin typeface="SimSun" charset="0"/>
                <a:ea typeface="SimSun" charset="0"/>
                <a:cs typeface="SimSun" charset="0"/>
              </a:rPr>
              <a:t>etection </a:t>
            </a:r>
            <a:r>
              <a:rPr lang="en-US" altLang="zh-CN" sz="3100" dirty="0">
                <a:latin typeface="SimSun" charset="0"/>
                <a:ea typeface="SimSun" charset="0"/>
                <a:cs typeface="SimSun" charset="0"/>
              </a:rPr>
              <a:t>and r</a:t>
            </a:r>
            <a:r>
              <a:rPr lang="en-US" altLang="zh-CN" sz="3100" dirty="0" smtClean="0">
                <a:latin typeface="SimSun" charset="0"/>
                <a:ea typeface="SimSun" charset="0"/>
                <a:cs typeface="SimSun" charset="0"/>
              </a:rPr>
              <a:t>emoval </a:t>
            </a:r>
            <a:r>
              <a:rPr lang="en-US" altLang="zh-CN" sz="3100" dirty="0">
                <a:latin typeface="SimSun" charset="0"/>
                <a:ea typeface="SimSun" charset="0"/>
                <a:cs typeface="SimSun" charset="0"/>
              </a:rPr>
              <a:t>from a single image</a:t>
            </a:r>
            <a:r>
              <a:rPr lang="en-US" altLang="zh-CN" dirty="0">
                <a:latin typeface="SimSun" charset="0"/>
                <a:ea typeface="SimSun" charset="0"/>
                <a:cs typeface="SimSun" charset="0"/>
              </a:rPr>
              <a:t> </a:t>
            </a:r>
            <a:endParaRPr kumimoji="1" lang="zh-CN" altLang="en-US" dirty="0">
              <a:latin typeface="SimSun" charset="0"/>
              <a:ea typeface="SimSun" charset="0"/>
              <a:cs typeface="SimSun" charset="0"/>
            </a:endParaRPr>
          </a:p>
        </p:txBody>
      </p:sp>
      <p:sp>
        <p:nvSpPr>
          <p:cNvPr id="3" name="内容占位符 2"/>
          <p:cNvSpPr>
            <a:spLocks noGrp="1"/>
          </p:cNvSpPr>
          <p:nvPr>
            <p:ph idx="1"/>
          </p:nvPr>
        </p:nvSpPr>
        <p:spPr>
          <a:xfrm>
            <a:off x="1371600" y="2216725"/>
            <a:ext cx="9601200" cy="4225636"/>
          </a:xfrm>
        </p:spPr>
        <p:txBody>
          <a:bodyPr>
            <a:noAutofit/>
          </a:bodyPr>
          <a:lstStyle/>
          <a:p>
            <a:pPr marL="0" indent="0">
              <a:lnSpc>
                <a:spcPct val="150000"/>
              </a:lnSpc>
              <a:buNone/>
            </a:pPr>
            <a:r>
              <a:rPr kumimoji="1" lang="zh-CN" altLang="en-US" b="1" dirty="0" smtClean="0">
                <a:latin typeface="SimSun" charset="0"/>
                <a:ea typeface="SimSun" charset="0"/>
                <a:cs typeface="SimSun" charset="0"/>
              </a:rPr>
              <a:t>阴影检测：</a:t>
            </a:r>
          </a:p>
          <a:p>
            <a:pPr>
              <a:lnSpc>
                <a:spcPct val="150000"/>
              </a:lnSpc>
            </a:pPr>
            <a:r>
              <a:rPr kumimoji="1" lang="zh-CN" altLang="en-US" dirty="0" smtClean="0">
                <a:latin typeface="SimSun" charset="0"/>
                <a:ea typeface="SimSun" charset="0"/>
                <a:cs typeface="SimSun" charset="0"/>
              </a:rPr>
              <a:t>在</a:t>
            </a:r>
            <a:r>
              <a:rPr kumimoji="1" lang="en-US" altLang="zh-CN" dirty="0" err="1" smtClean="0">
                <a:latin typeface="SimSun" charset="0"/>
                <a:ea typeface="SimSun" charset="0"/>
                <a:cs typeface="SimSun" charset="0"/>
              </a:rPr>
              <a:t>YCbCr</a:t>
            </a:r>
            <a:r>
              <a:rPr kumimoji="1" lang="zh-CN" altLang="en-US" dirty="0" smtClean="0">
                <a:latin typeface="SimSun" charset="0"/>
                <a:ea typeface="SimSun" charset="0"/>
                <a:cs typeface="SimSun" charset="0"/>
              </a:rPr>
              <a:t>色彩空间</a:t>
            </a:r>
            <a:r>
              <a:rPr kumimoji="1" lang="zh-CN" altLang="en-US" dirty="0">
                <a:latin typeface="SimSun" charset="0"/>
                <a:ea typeface="SimSun" charset="0"/>
                <a:cs typeface="SimSun" charset="0"/>
              </a:rPr>
              <a:t>中表示</a:t>
            </a:r>
            <a:r>
              <a:rPr kumimoji="1" lang="zh-CN" altLang="en-US" dirty="0" smtClean="0">
                <a:latin typeface="SimSun" charset="0"/>
                <a:ea typeface="SimSun" charset="0"/>
                <a:cs typeface="SimSun" charset="0"/>
              </a:rPr>
              <a:t>图片</a:t>
            </a:r>
          </a:p>
          <a:p>
            <a:pPr>
              <a:lnSpc>
                <a:spcPct val="150000"/>
              </a:lnSpc>
            </a:pPr>
            <a:r>
              <a:rPr kumimoji="1" lang="zh-CN" altLang="en-US" dirty="0">
                <a:latin typeface="SimSun" charset="0"/>
                <a:ea typeface="SimSun" charset="0"/>
                <a:cs typeface="SimSun" charset="0"/>
              </a:rPr>
              <a:t>专注于</a:t>
            </a:r>
            <a:r>
              <a:rPr kumimoji="1" lang="en-US" altLang="zh-CN" dirty="0">
                <a:latin typeface="SimSun" charset="0"/>
                <a:ea typeface="SimSun" charset="0"/>
                <a:cs typeface="SimSun" charset="0"/>
              </a:rPr>
              <a:t>Y</a:t>
            </a:r>
            <a:r>
              <a:rPr kumimoji="1" lang="zh-CN" altLang="en-US" dirty="0">
                <a:latin typeface="SimSun" charset="0"/>
                <a:ea typeface="SimSun" charset="0"/>
                <a:cs typeface="SimSun" charset="0"/>
              </a:rPr>
              <a:t>通道，</a:t>
            </a:r>
            <a:r>
              <a:rPr kumimoji="1" lang="zh-CN" altLang="en-US" dirty="0" smtClean="0">
                <a:latin typeface="SimSun" charset="0"/>
                <a:ea typeface="SimSun" charset="0"/>
                <a:cs typeface="SimSun" charset="0"/>
              </a:rPr>
              <a:t>计算图像在</a:t>
            </a:r>
            <a:r>
              <a:rPr kumimoji="1" lang="en-US" altLang="zh-CN" dirty="0" smtClean="0">
                <a:latin typeface="SimSun" charset="0"/>
                <a:ea typeface="SimSun" charset="0"/>
                <a:cs typeface="SimSun" charset="0"/>
              </a:rPr>
              <a:t>Y</a:t>
            </a:r>
            <a:r>
              <a:rPr kumimoji="1" lang="zh-CN" altLang="en-US" dirty="0" smtClean="0">
                <a:latin typeface="SimSun" charset="0"/>
                <a:ea typeface="SimSun" charset="0"/>
                <a:cs typeface="SimSun" charset="0"/>
              </a:rPr>
              <a:t>通道上对应值的平均值</a:t>
            </a:r>
          </a:p>
          <a:p>
            <a:pPr>
              <a:lnSpc>
                <a:spcPct val="150000"/>
              </a:lnSpc>
            </a:pPr>
            <a:r>
              <a:rPr kumimoji="1" lang="zh-CN" altLang="en-US" dirty="0" smtClean="0">
                <a:latin typeface="SimSun" charset="0"/>
                <a:ea typeface="SimSun" charset="0"/>
                <a:cs typeface="SimSun" charset="0"/>
              </a:rPr>
              <a:t>决定</a:t>
            </a:r>
            <a:r>
              <a:rPr kumimoji="1" lang="zh-CN" altLang="en-US" dirty="0">
                <a:latin typeface="SimSun" charset="0"/>
                <a:ea typeface="SimSun" charset="0"/>
                <a:cs typeface="SimSun" charset="0"/>
              </a:rPr>
              <a:t>哪些像素属于</a:t>
            </a:r>
            <a:r>
              <a:rPr kumimoji="1" lang="zh-CN" altLang="en-US" dirty="0" smtClean="0">
                <a:latin typeface="SimSun" charset="0"/>
                <a:ea typeface="SimSun" charset="0"/>
                <a:cs typeface="SimSun" charset="0"/>
              </a:rPr>
              <a:t>阴影部分，可采用</a:t>
            </a:r>
            <a:r>
              <a:rPr kumimoji="1" lang="zh-CN" altLang="en-US" dirty="0">
                <a:latin typeface="SimSun" charset="0"/>
                <a:ea typeface="SimSun" charset="0"/>
                <a:cs typeface="SimSun" charset="0"/>
              </a:rPr>
              <a:t>两种</a:t>
            </a:r>
            <a:r>
              <a:rPr kumimoji="1" lang="zh-CN" altLang="en-US" dirty="0" smtClean="0">
                <a:latin typeface="SimSun" charset="0"/>
                <a:ea typeface="SimSun" charset="0"/>
                <a:cs typeface="SimSun" charset="0"/>
              </a:rPr>
              <a:t>方法</a:t>
            </a:r>
          </a:p>
          <a:p>
            <a:pPr lvl="1">
              <a:lnSpc>
                <a:spcPct val="150000"/>
              </a:lnSpc>
            </a:pPr>
            <a:r>
              <a:rPr kumimoji="1" lang="zh-CN" altLang="en-US" i="0" dirty="0">
                <a:latin typeface="SimSun" charset="0"/>
                <a:ea typeface="SimSun" charset="0"/>
                <a:cs typeface="SimSun" charset="0"/>
              </a:rPr>
              <a:t>其强度低于全部平均值的</a:t>
            </a:r>
            <a:r>
              <a:rPr kumimoji="1" lang="en-US" altLang="zh-CN" i="0" dirty="0">
                <a:latin typeface="SimSun" charset="0"/>
                <a:ea typeface="SimSun" charset="0"/>
                <a:cs typeface="SimSun" charset="0"/>
              </a:rPr>
              <a:t>60</a:t>
            </a:r>
            <a:r>
              <a:rPr kumimoji="1" lang="zh-CN" altLang="en-US" i="0" dirty="0">
                <a:latin typeface="SimSun" charset="0"/>
                <a:ea typeface="SimSun" charset="0"/>
                <a:cs typeface="SimSun" charset="0"/>
              </a:rPr>
              <a:t>％</a:t>
            </a:r>
          </a:p>
          <a:p>
            <a:pPr lvl="1">
              <a:lnSpc>
                <a:spcPct val="150000"/>
              </a:lnSpc>
            </a:pPr>
            <a:r>
              <a:rPr kumimoji="1" lang="zh-CN" altLang="en-US" i="0" dirty="0">
                <a:latin typeface="SimSun" charset="0"/>
                <a:ea typeface="SimSun" charset="0"/>
                <a:cs typeface="SimSun" charset="0"/>
              </a:rPr>
              <a:t>计算非</a:t>
            </a:r>
            <a:r>
              <a:rPr kumimoji="1" lang="zh-CN" altLang="en-US" i="0" dirty="0" smtClean="0">
                <a:latin typeface="SimSun" charset="0"/>
                <a:ea typeface="SimSun" charset="0"/>
                <a:cs typeface="SimSun" charset="0"/>
              </a:rPr>
              <a:t>阴影像素点</a:t>
            </a:r>
            <a:r>
              <a:rPr kumimoji="1" lang="zh-CN" altLang="en-US" i="0" dirty="0">
                <a:latin typeface="SimSun" charset="0"/>
                <a:ea typeface="SimSun" charset="0"/>
                <a:cs typeface="SimSun" charset="0"/>
              </a:rPr>
              <a:t>的平均值，像素的强度低于这一平均值的</a:t>
            </a:r>
            <a:r>
              <a:rPr kumimoji="1" lang="en-US" altLang="zh-CN" i="0" dirty="0">
                <a:latin typeface="SimSun" charset="0"/>
                <a:ea typeface="SimSun" charset="0"/>
                <a:cs typeface="SimSun" charset="0"/>
              </a:rPr>
              <a:t>70</a:t>
            </a:r>
            <a:r>
              <a:rPr kumimoji="1" lang="zh-CN" altLang="en-US" i="0" dirty="0" smtClean="0">
                <a:latin typeface="SimSun" charset="0"/>
                <a:ea typeface="SimSun" charset="0"/>
                <a:cs typeface="SimSun" charset="0"/>
              </a:rPr>
              <a:t>％</a:t>
            </a:r>
          </a:p>
          <a:p>
            <a:pPr marL="384048" lvl="1">
              <a:lnSpc>
                <a:spcPct val="150000"/>
              </a:lnSpc>
              <a:spcBef>
                <a:spcPts val="1000"/>
              </a:spcBef>
              <a:buFont typeface="Franklin Gothic Book" panose="020B0503020102020204" pitchFamily="34" charset="0"/>
              <a:buChar char="■"/>
            </a:pPr>
            <a:r>
              <a:rPr kumimoji="1" lang="zh-CN" altLang="en-US" i="0" dirty="0">
                <a:latin typeface="SimSun" charset="0"/>
                <a:ea typeface="SimSun" charset="0"/>
                <a:cs typeface="SimSun" charset="0"/>
              </a:rPr>
              <a:t>调用中值滤波器以减少</a:t>
            </a:r>
            <a:r>
              <a:rPr kumimoji="1" lang="zh-CN" altLang="en-US" i="0" dirty="0" smtClean="0">
                <a:latin typeface="SimSun" charset="0"/>
                <a:ea typeface="SimSun" charset="0"/>
                <a:cs typeface="SimSun" charset="0"/>
              </a:rPr>
              <a:t>噪声</a:t>
            </a:r>
          </a:p>
        </p:txBody>
      </p:sp>
    </p:spTree>
    <p:extLst>
      <p:ext uri="{BB962C8B-B14F-4D97-AF65-F5344CB8AC3E}">
        <p14:creationId xmlns:p14="http://schemas.microsoft.com/office/powerpoint/2010/main" val="212152309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kumimoji="1" lang="zh-CN" altLang="en-US" dirty="0" smtClean="0">
                <a:latin typeface="SimSun" charset="0"/>
                <a:ea typeface="SimSun" charset="0"/>
                <a:cs typeface="SimSun" charset="0"/>
              </a:rPr>
              <a:t>一个基本的实现思路</a:t>
            </a:r>
            <a:r>
              <a:rPr kumimoji="1" lang="zh-CN" altLang="en-US" dirty="0">
                <a:latin typeface="SimSun" charset="0"/>
                <a:ea typeface="SimSun" charset="0"/>
                <a:cs typeface="SimSun" charset="0"/>
              </a:rPr>
              <a:t/>
            </a:r>
            <a:br>
              <a:rPr kumimoji="1" lang="zh-CN" altLang="en-US" dirty="0">
                <a:latin typeface="SimSun" charset="0"/>
                <a:ea typeface="SimSun" charset="0"/>
                <a:cs typeface="SimSun" charset="0"/>
              </a:rPr>
            </a:br>
            <a:r>
              <a:rPr kumimoji="1" lang="en-US" altLang="zh-CN" sz="3100" dirty="0">
                <a:latin typeface="SimSun" charset="0"/>
                <a:ea typeface="SimSun" charset="0"/>
                <a:cs typeface="SimSun" charset="0"/>
              </a:rPr>
              <a:t>——</a:t>
            </a:r>
            <a:r>
              <a:rPr lang="en-US" altLang="zh-CN" sz="3100" dirty="0">
                <a:latin typeface="SimSun" charset="0"/>
                <a:ea typeface="SimSun" charset="0"/>
                <a:cs typeface="SimSun" charset="0"/>
              </a:rPr>
              <a:t>Shadow d</a:t>
            </a:r>
            <a:r>
              <a:rPr lang="en-US" altLang="zh-CN" sz="3100" dirty="0" smtClean="0">
                <a:latin typeface="SimSun" charset="0"/>
                <a:ea typeface="SimSun" charset="0"/>
                <a:cs typeface="SimSun" charset="0"/>
              </a:rPr>
              <a:t>etection </a:t>
            </a:r>
            <a:r>
              <a:rPr lang="en-US" altLang="zh-CN" sz="3100" dirty="0">
                <a:latin typeface="SimSun" charset="0"/>
                <a:ea typeface="SimSun" charset="0"/>
                <a:cs typeface="SimSun" charset="0"/>
              </a:rPr>
              <a:t>and r</a:t>
            </a:r>
            <a:r>
              <a:rPr lang="en-US" altLang="zh-CN" sz="3100" dirty="0" smtClean="0">
                <a:latin typeface="SimSun" charset="0"/>
                <a:ea typeface="SimSun" charset="0"/>
                <a:cs typeface="SimSun" charset="0"/>
              </a:rPr>
              <a:t>emoval </a:t>
            </a:r>
            <a:r>
              <a:rPr lang="en-US" altLang="zh-CN" sz="3100" dirty="0">
                <a:latin typeface="SimSun" charset="0"/>
                <a:ea typeface="SimSun" charset="0"/>
                <a:cs typeface="SimSun" charset="0"/>
              </a:rPr>
              <a:t>from a single image</a:t>
            </a:r>
            <a:r>
              <a:rPr lang="en-US" altLang="zh-CN" dirty="0">
                <a:latin typeface="SimSun" charset="0"/>
                <a:ea typeface="SimSun" charset="0"/>
                <a:cs typeface="SimSun" charset="0"/>
              </a:rPr>
              <a:t> </a:t>
            </a:r>
            <a:endParaRPr kumimoji="1" lang="zh-CN" altLang="en-US" dirty="0">
              <a:latin typeface="SimSun" charset="0"/>
              <a:ea typeface="SimSun" charset="0"/>
              <a:cs typeface="SimSun" charset="0"/>
            </a:endParaRPr>
          </a:p>
        </p:txBody>
      </p:sp>
      <mc:AlternateContent xmlns:mc="http://schemas.openxmlformats.org/markup-compatibility/2006" xmlns:a14="http://schemas.microsoft.com/office/drawing/2010/main">
        <mc:Choice Requires="a14">
          <p:sp>
            <p:nvSpPr>
              <p:cNvPr id="3" name="内容占位符 2"/>
              <p:cNvSpPr>
                <a:spLocks noGrp="1"/>
              </p:cNvSpPr>
              <p:nvPr>
                <p:ph idx="1"/>
              </p:nvPr>
            </p:nvSpPr>
            <p:spPr>
              <a:xfrm>
                <a:off x="1371600" y="1953483"/>
                <a:ext cx="9601200" cy="4862951"/>
              </a:xfrm>
            </p:spPr>
            <p:txBody>
              <a:bodyPr>
                <a:noAutofit/>
              </a:bodyPr>
              <a:lstStyle/>
              <a:p>
                <a:pPr marL="0" indent="0">
                  <a:lnSpc>
                    <a:spcPct val="150000"/>
                  </a:lnSpc>
                  <a:buNone/>
                </a:pPr>
                <a:r>
                  <a:rPr kumimoji="1" lang="zh-CN" altLang="en-US" b="1" dirty="0" smtClean="0">
                    <a:latin typeface="SimSun" charset="0"/>
                    <a:ea typeface="SimSun" charset="0"/>
                    <a:cs typeface="SimSun" charset="0"/>
                  </a:rPr>
                  <a:t>阴影去除：（基于模型的阴影去除</a:t>
                </a:r>
                <a:r>
                  <a:rPr kumimoji="1" lang="zh-CN" altLang="en-US" b="1" dirty="0">
                    <a:latin typeface="SimSun" charset="0"/>
                    <a:ea typeface="SimSun" charset="0"/>
                    <a:cs typeface="SimSun" charset="0"/>
                  </a:rPr>
                  <a:t>）</a:t>
                </a:r>
                <a:endParaRPr kumimoji="1" lang="zh-CN" altLang="en-US" b="1" dirty="0" smtClean="0">
                  <a:latin typeface="SimSun" charset="0"/>
                  <a:ea typeface="SimSun" charset="0"/>
                  <a:cs typeface="SimSun" charset="0"/>
                </a:endParaRPr>
              </a:p>
              <a:p>
                <a:pPr>
                  <a:lnSpc>
                    <a:spcPct val="150000"/>
                  </a:lnSpc>
                </a:pPr>
                <a:r>
                  <a:rPr lang="zh-CN" altLang="zh-CN" dirty="0" smtClean="0">
                    <a:latin typeface="SimSun" charset="0"/>
                    <a:ea typeface="SimSun" charset="0"/>
                    <a:cs typeface="SimSun" charset="0"/>
                  </a:rPr>
                  <a:t>使用一个简单的阴影模型，其中有两种类型的光源：直射光和环境光 </a:t>
                </a:r>
                <a:endParaRPr kumimoji="1" lang="zh-CN" altLang="en-US" dirty="0" smtClean="0">
                  <a:latin typeface="SimSun" charset="0"/>
                  <a:ea typeface="SimSun" charset="0"/>
                  <a:cs typeface="SimSun" charset="0"/>
                </a:endParaRPr>
              </a:p>
              <a:p>
                <a:pPr>
                  <a:lnSpc>
                    <a:spcPct val="150000"/>
                  </a:lnSpc>
                </a:pPr>
                <a:r>
                  <a:rPr lang="zh-CN" altLang="zh-CN" dirty="0" smtClean="0">
                    <a:latin typeface="SimSun" charset="0"/>
                    <a:ea typeface="SimSun" charset="0"/>
                    <a:cs typeface="SimSun" charset="0"/>
                  </a:rPr>
                  <a:t>对于</a:t>
                </a:r>
                <a:r>
                  <a:rPr lang="zh-CN" altLang="zh-CN" dirty="0">
                    <a:latin typeface="SimSun" charset="0"/>
                    <a:ea typeface="SimSun" charset="0"/>
                    <a:cs typeface="SimSun" charset="0"/>
                  </a:rPr>
                  <a:t>阴影区域，部分或全部直射光被</a:t>
                </a:r>
                <a:r>
                  <a:rPr lang="zh-CN" altLang="zh-CN" dirty="0" smtClean="0">
                    <a:latin typeface="SimSun" charset="0"/>
                    <a:ea typeface="SimSun" charset="0"/>
                    <a:cs typeface="SimSun" charset="0"/>
                  </a:rPr>
                  <a:t>挡住：</a:t>
                </a:r>
                <a14:m>
                  <m:oMath xmlns:m="http://schemas.openxmlformats.org/officeDocument/2006/math">
                    <m:sSub>
                      <m:sSubPr>
                        <m:ctrlPr>
                          <a:rPr lang="zh-CN" altLang="zh-CN" i="1">
                            <a:latin typeface="Cambria Math" charset="0"/>
                            <a:ea typeface="SimSun" charset="0"/>
                            <a:cs typeface="SimSun" charset="0"/>
                          </a:rPr>
                        </m:ctrlPr>
                      </m:sSubPr>
                      <m:e>
                        <m:r>
                          <a:rPr lang="en-US" altLang="zh-CN" i="1">
                            <a:latin typeface="Cambria Math" charset="0"/>
                            <a:ea typeface="SimSun" charset="0"/>
                            <a:cs typeface="SimSun" charset="0"/>
                          </a:rPr>
                          <m:t>𝐼</m:t>
                        </m:r>
                      </m:e>
                      <m:sub>
                        <m:r>
                          <a:rPr lang="en-US" altLang="zh-CN" i="1">
                            <a:latin typeface="Cambria Math" charset="0"/>
                            <a:ea typeface="SimSun" charset="0"/>
                            <a:cs typeface="SimSun" charset="0"/>
                          </a:rPr>
                          <m:t>𝑖</m:t>
                        </m:r>
                      </m:sub>
                    </m:sSub>
                    <m:r>
                      <a:rPr lang="en-US" altLang="zh-CN" i="1">
                        <a:latin typeface="Cambria Math" charset="0"/>
                        <a:ea typeface="SimSun" charset="0"/>
                        <a:cs typeface="SimSun" charset="0"/>
                      </a:rPr>
                      <m:t>=</m:t>
                    </m:r>
                    <m:d>
                      <m:dPr>
                        <m:ctrlPr>
                          <a:rPr lang="zh-CN" altLang="zh-CN" i="1">
                            <a:latin typeface="Cambria Math" charset="0"/>
                            <a:ea typeface="SimSun" charset="0"/>
                            <a:cs typeface="SimSun" charset="0"/>
                          </a:rPr>
                        </m:ctrlPr>
                      </m:dPr>
                      <m:e>
                        <m:sSub>
                          <m:sSubPr>
                            <m:ctrlPr>
                              <a:rPr lang="zh-CN" altLang="zh-CN" i="1">
                                <a:latin typeface="Cambria Math" charset="0"/>
                                <a:ea typeface="SimSun" charset="0"/>
                                <a:cs typeface="SimSun" charset="0"/>
                              </a:rPr>
                            </m:ctrlPr>
                          </m:sSubPr>
                          <m:e>
                            <m:r>
                              <a:rPr lang="en-US" altLang="zh-CN" i="1">
                                <a:latin typeface="Cambria Math" charset="0"/>
                                <a:ea typeface="SimSun" charset="0"/>
                                <a:cs typeface="SimSun" charset="0"/>
                              </a:rPr>
                              <m:t>𝑡</m:t>
                            </m:r>
                          </m:e>
                          <m:sub>
                            <m:r>
                              <a:rPr lang="en-US" altLang="zh-CN" i="1">
                                <a:latin typeface="Cambria Math" charset="0"/>
                                <a:ea typeface="SimSun" charset="0"/>
                                <a:cs typeface="SimSun" charset="0"/>
                              </a:rPr>
                              <m:t>𝑖</m:t>
                            </m:r>
                          </m:sub>
                        </m:sSub>
                        <m:r>
                          <a:rPr lang="en-US" altLang="zh-CN" i="1">
                            <a:latin typeface="Cambria Math" charset="0"/>
                            <a:ea typeface="SimSun" charset="0"/>
                            <a:cs typeface="SimSun" charset="0"/>
                          </a:rPr>
                          <m:t>𝑐𝑜𝑠</m:t>
                        </m:r>
                        <m:sSub>
                          <m:sSubPr>
                            <m:ctrlPr>
                              <a:rPr lang="zh-CN" altLang="zh-CN" i="1">
                                <a:latin typeface="Cambria Math" charset="0"/>
                                <a:ea typeface="SimSun" charset="0"/>
                                <a:cs typeface="SimSun" charset="0"/>
                              </a:rPr>
                            </m:ctrlPr>
                          </m:sSubPr>
                          <m:e>
                            <m:r>
                              <a:rPr lang="en-US" altLang="zh-CN" i="1">
                                <a:latin typeface="Cambria Math" charset="0"/>
                                <a:ea typeface="SimSun" charset="0"/>
                                <a:cs typeface="SimSun" charset="0"/>
                              </a:rPr>
                              <m:t>𝜃</m:t>
                            </m:r>
                          </m:e>
                          <m:sub>
                            <m:r>
                              <a:rPr lang="en-US" altLang="zh-CN" i="1">
                                <a:latin typeface="Cambria Math" charset="0"/>
                                <a:ea typeface="SimSun" charset="0"/>
                                <a:cs typeface="SimSun" charset="0"/>
                              </a:rPr>
                              <m:t>𝑖</m:t>
                            </m:r>
                          </m:sub>
                        </m:sSub>
                        <m:sSub>
                          <m:sSubPr>
                            <m:ctrlPr>
                              <a:rPr lang="zh-CN" altLang="zh-CN" i="1">
                                <a:latin typeface="Cambria Math" charset="0"/>
                                <a:ea typeface="SimSun" charset="0"/>
                                <a:cs typeface="SimSun" charset="0"/>
                              </a:rPr>
                            </m:ctrlPr>
                          </m:sSubPr>
                          <m:e>
                            <m:r>
                              <a:rPr lang="en-US" altLang="zh-CN" i="1">
                                <a:latin typeface="Cambria Math" charset="0"/>
                                <a:ea typeface="SimSun" charset="0"/>
                                <a:cs typeface="SimSun" charset="0"/>
                              </a:rPr>
                              <m:t>𝐿</m:t>
                            </m:r>
                          </m:e>
                          <m:sub>
                            <m:r>
                              <a:rPr lang="en-US" altLang="zh-CN" i="1">
                                <a:latin typeface="Cambria Math" charset="0"/>
                                <a:ea typeface="SimSun" charset="0"/>
                                <a:cs typeface="SimSun" charset="0"/>
                              </a:rPr>
                              <m:t>𝑑</m:t>
                            </m:r>
                          </m:sub>
                        </m:sSub>
                        <m:r>
                          <a:rPr lang="en-US" altLang="zh-CN" i="1">
                            <a:latin typeface="Cambria Math" charset="0"/>
                            <a:ea typeface="SimSun" charset="0"/>
                            <a:cs typeface="SimSun" charset="0"/>
                          </a:rPr>
                          <m:t>+</m:t>
                        </m:r>
                        <m:sSub>
                          <m:sSubPr>
                            <m:ctrlPr>
                              <a:rPr lang="zh-CN" altLang="zh-CN" i="1">
                                <a:latin typeface="Cambria Math" charset="0"/>
                                <a:ea typeface="SimSun" charset="0"/>
                                <a:cs typeface="SimSun" charset="0"/>
                              </a:rPr>
                            </m:ctrlPr>
                          </m:sSubPr>
                          <m:e>
                            <m:r>
                              <a:rPr lang="en-US" altLang="zh-CN" i="1">
                                <a:latin typeface="Cambria Math" charset="0"/>
                                <a:ea typeface="SimSun" charset="0"/>
                                <a:cs typeface="SimSun" charset="0"/>
                              </a:rPr>
                              <m:t>𝐿</m:t>
                            </m:r>
                          </m:e>
                          <m:sub>
                            <m:r>
                              <a:rPr lang="en-US" altLang="zh-CN" i="1">
                                <a:latin typeface="Cambria Math" charset="0"/>
                                <a:ea typeface="SimSun" charset="0"/>
                                <a:cs typeface="SimSun" charset="0"/>
                              </a:rPr>
                              <m:t>𝑒</m:t>
                            </m:r>
                          </m:sub>
                        </m:sSub>
                      </m:e>
                    </m:d>
                    <m:sSub>
                      <m:sSubPr>
                        <m:ctrlPr>
                          <a:rPr lang="zh-CN" altLang="zh-CN" i="1">
                            <a:latin typeface="Cambria Math" charset="0"/>
                            <a:ea typeface="SimSun" charset="0"/>
                            <a:cs typeface="SimSun" charset="0"/>
                          </a:rPr>
                        </m:ctrlPr>
                      </m:sSubPr>
                      <m:e>
                        <m:r>
                          <a:rPr lang="en-US" altLang="zh-CN" i="1">
                            <a:latin typeface="Cambria Math" charset="0"/>
                            <a:ea typeface="SimSun" charset="0"/>
                            <a:cs typeface="SimSun" charset="0"/>
                          </a:rPr>
                          <m:t>𝑅</m:t>
                        </m:r>
                      </m:e>
                      <m:sub>
                        <m:r>
                          <a:rPr lang="en-US" altLang="zh-CN" i="1">
                            <a:latin typeface="Cambria Math" charset="0"/>
                            <a:ea typeface="SimSun" charset="0"/>
                            <a:cs typeface="SimSun" charset="0"/>
                          </a:rPr>
                          <m:t>𝑖</m:t>
                        </m:r>
                      </m:sub>
                    </m:sSub>
                  </m:oMath>
                </a14:m>
                <a:endParaRPr lang="zh-CN" altLang="zh-CN" dirty="0">
                  <a:latin typeface="SimSun" charset="0"/>
                  <a:ea typeface="SimSun" charset="0"/>
                  <a:cs typeface="SimSun" charset="0"/>
                </a:endParaRPr>
              </a:p>
              <a:p>
                <a:pPr>
                  <a:lnSpc>
                    <a:spcPct val="150000"/>
                  </a:lnSpc>
                </a:pPr>
                <a:r>
                  <a:rPr lang="zh-CN" altLang="zh-CN" dirty="0">
                    <a:latin typeface="SimSun" charset="0"/>
                    <a:ea typeface="SimSun" charset="0"/>
                    <a:cs typeface="SimSun" charset="0"/>
                  </a:rPr>
                  <a:t>用 </a:t>
                </a:r>
                <a14:m>
                  <m:oMath xmlns:m="http://schemas.openxmlformats.org/officeDocument/2006/math">
                    <m:sSub>
                      <m:sSubPr>
                        <m:ctrlPr>
                          <a:rPr lang="zh-CN" altLang="zh-CN" i="1">
                            <a:latin typeface="Cambria Math" charset="0"/>
                            <a:ea typeface="SimSun" charset="0"/>
                            <a:cs typeface="SimSun" charset="0"/>
                          </a:rPr>
                        </m:ctrlPr>
                      </m:sSubPr>
                      <m:e>
                        <m:r>
                          <a:rPr lang="en-US" altLang="zh-CN" i="1">
                            <a:latin typeface="Cambria Math" charset="0"/>
                            <a:ea typeface="SimSun" charset="0"/>
                            <a:cs typeface="SimSun" charset="0"/>
                          </a:rPr>
                          <m:t>𝑘</m:t>
                        </m:r>
                      </m:e>
                      <m:sub>
                        <m:r>
                          <a:rPr lang="en-US" altLang="zh-CN" i="1">
                            <a:latin typeface="Cambria Math" charset="0"/>
                            <a:ea typeface="SimSun" charset="0"/>
                            <a:cs typeface="SimSun" charset="0"/>
                          </a:rPr>
                          <m:t>𝑖</m:t>
                        </m:r>
                      </m:sub>
                    </m:sSub>
                    <m:r>
                      <a:rPr lang="en-US" altLang="zh-CN" i="1">
                        <a:latin typeface="Cambria Math" charset="0"/>
                        <a:ea typeface="SimSun" charset="0"/>
                        <a:cs typeface="SimSun" charset="0"/>
                      </a:rPr>
                      <m:t>=</m:t>
                    </m:r>
                    <m:sSub>
                      <m:sSubPr>
                        <m:ctrlPr>
                          <a:rPr lang="zh-CN" altLang="zh-CN" i="1">
                            <a:latin typeface="Cambria Math" charset="0"/>
                            <a:ea typeface="SimSun" charset="0"/>
                            <a:cs typeface="SimSun" charset="0"/>
                          </a:rPr>
                        </m:ctrlPr>
                      </m:sSubPr>
                      <m:e>
                        <m:r>
                          <a:rPr lang="en-US" altLang="zh-CN" i="1">
                            <a:latin typeface="Cambria Math" charset="0"/>
                            <a:ea typeface="SimSun" charset="0"/>
                            <a:cs typeface="SimSun" charset="0"/>
                          </a:rPr>
                          <m:t>𝑡</m:t>
                        </m:r>
                      </m:e>
                      <m:sub>
                        <m:r>
                          <a:rPr lang="en-US" altLang="zh-CN" i="1">
                            <a:latin typeface="Cambria Math" charset="0"/>
                            <a:ea typeface="SimSun" charset="0"/>
                            <a:cs typeface="SimSun" charset="0"/>
                          </a:rPr>
                          <m:t>𝑖</m:t>
                        </m:r>
                      </m:sub>
                    </m:sSub>
                    <m:r>
                      <a:rPr lang="en-US" altLang="zh-CN" i="1">
                        <a:latin typeface="Cambria Math" charset="0"/>
                        <a:ea typeface="SimSun" charset="0"/>
                        <a:cs typeface="SimSun" charset="0"/>
                      </a:rPr>
                      <m:t>𝑐𝑜𝑠</m:t>
                    </m:r>
                    <m:sSub>
                      <m:sSubPr>
                        <m:ctrlPr>
                          <a:rPr lang="zh-CN" altLang="zh-CN" i="1">
                            <a:latin typeface="Cambria Math" charset="0"/>
                            <a:ea typeface="SimSun" charset="0"/>
                            <a:cs typeface="SimSun" charset="0"/>
                          </a:rPr>
                        </m:ctrlPr>
                      </m:sSubPr>
                      <m:e>
                        <m:r>
                          <a:rPr lang="en-US" altLang="zh-CN" i="1">
                            <a:latin typeface="Cambria Math" charset="0"/>
                            <a:ea typeface="SimSun" charset="0"/>
                            <a:cs typeface="SimSun" charset="0"/>
                          </a:rPr>
                          <m:t>𝜃</m:t>
                        </m:r>
                      </m:e>
                      <m:sub>
                        <m:r>
                          <a:rPr lang="en-US" altLang="zh-CN" i="1">
                            <a:latin typeface="Cambria Math" charset="0"/>
                            <a:ea typeface="SimSun" charset="0"/>
                            <a:cs typeface="SimSun" charset="0"/>
                          </a:rPr>
                          <m:t>𝑖</m:t>
                        </m:r>
                      </m:sub>
                    </m:sSub>
                  </m:oMath>
                </a14:m>
                <a:r>
                  <a:rPr lang="en-US" altLang="zh-CN" dirty="0">
                    <a:latin typeface="SimSun" charset="0"/>
                    <a:ea typeface="SimSun" charset="0"/>
                    <a:cs typeface="SimSun" charset="0"/>
                  </a:rPr>
                  <a:t> </a:t>
                </a:r>
                <a:r>
                  <a:rPr lang="zh-CN" altLang="zh-CN" dirty="0">
                    <a:latin typeface="SimSun" charset="0"/>
                    <a:ea typeface="SimSun" charset="0"/>
                    <a:cs typeface="SimSun" charset="0"/>
                  </a:rPr>
                  <a:t>表示第 </a:t>
                </a:r>
                <a14:m>
                  <m:oMath xmlns:m="http://schemas.openxmlformats.org/officeDocument/2006/math">
                    <m:r>
                      <a:rPr lang="en-US" altLang="zh-CN" i="1">
                        <a:latin typeface="Cambria Math" charset="0"/>
                        <a:ea typeface="SimSun" charset="0"/>
                        <a:cs typeface="SimSun" charset="0"/>
                      </a:rPr>
                      <m:t>𝑖</m:t>
                    </m:r>
                  </m:oMath>
                </a14:m>
                <a:r>
                  <a:rPr lang="en-US" altLang="zh-CN" dirty="0">
                    <a:latin typeface="SimSun" charset="0"/>
                    <a:ea typeface="SimSun" charset="0"/>
                    <a:cs typeface="SimSun" charset="0"/>
                  </a:rPr>
                  <a:t> </a:t>
                </a:r>
                <a:r>
                  <a:rPr lang="zh-CN" altLang="zh-CN" dirty="0">
                    <a:latin typeface="SimSun" charset="0"/>
                    <a:ea typeface="SimSun" charset="0"/>
                    <a:cs typeface="SimSun" charset="0"/>
                  </a:rPr>
                  <a:t>个像素的阴影系数，用 </a:t>
                </a:r>
                <a14:m>
                  <m:oMath xmlns:m="http://schemas.openxmlformats.org/officeDocument/2006/math">
                    <m:r>
                      <a:rPr lang="en-US" altLang="zh-CN" i="1">
                        <a:latin typeface="Cambria Math" charset="0"/>
                        <a:ea typeface="SimSun" charset="0"/>
                        <a:cs typeface="SimSun" charset="0"/>
                      </a:rPr>
                      <m:t>𝑟</m:t>
                    </m:r>
                    <m:r>
                      <a:rPr lang="en-US" altLang="zh-CN" i="1">
                        <a:latin typeface="Cambria Math" charset="0"/>
                        <a:ea typeface="SimSun" charset="0"/>
                        <a:cs typeface="SimSun" charset="0"/>
                      </a:rPr>
                      <m:t>=</m:t>
                    </m:r>
                    <m:f>
                      <m:fPr>
                        <m:ctrlPr>
                          <a:rPr lang="zh-CN" altLang="zh-CN" i="1">
                            <a:latin typeface="Cambria Math" charset="0"/>
                            <a:ea typeface="SimSun" charset="0"/>
                            <a:cs typeface="SimSun" charset="0"/>
                          </a:rPr>
                        </m:ctrlPr>
                      </m:fPr>
                      <m:num>
                        <m:sSub>
                          <m:sSubPr>
                            <m:ctrlPr>
                              <a:rPr lang="zh-CN" altLang="zh-CN" i="1">
                                <a:latin typeface="Cambria Math" charset="0"/>
                                <a:ea typeface="SimSun" charset="0"/>
                                <a:cs typeface="SimSun" charset="0"/>
                              </a:rPr>
                            </m:ctrlPr>
                          </m:sSubPr>
                          <m:e>
                            <m:r>
                              <a:rPr lang="en-US" altLang="zh-CN" i="1">
                                <a:latin typeface="Cambria Math" charset="0"/>
                                <a:ea typeface="SimSun" charset="0"/>
                                <a:cs typeface="SimSun" charset="0"/>
                              </a:rPr>
                              <m:t>𝐿</m:t>
                            </m:r>
                          </m:e>
                          <m:sub>
                            <m:r>
                              <a:rPr lang="en-US" altLang="zh-CN" i="1">
                                <a:latin typeface="Cambria Math" charset="0"/>
                                <a:ea typeface="SimSun" charset="0"/>
                                <a:cs typeface="SimSun" charset="0"/>
                              </a:rPr>
                              <m:t>𝑑</m:t>
                            </m:r>
                          </m:sub>
                        </m:sSub>
                      </m:num>
                      <m:den>
                        <m:sSub>
                          <m:sSubPr>
                            <m:ctrlPr>
                              <a:rPr lang="zh-CN" altLang="zh-CN" i="1">
                                <a:latin typeface="Cambria Math" charset="0"/>
                                <a:ea typeface="SimSun" charset="0"/>
                                <a:cs typeface="SimSun" charset="0"/>
                              </a:rPr>
                            </m:ctrlPr>
                          </m:sSubPr>
                          <m:e>
                            <m:r>
                              <a:rPr lang="en-US" altLang="zh-CN" i="1">
                                <a:latin typeface="Cambria Math" charset="0"/>
                                <a:ea typeface="SimSun" charset="0"/>
                                <a:cs typeface="SimSun" charset="0"/>
                              </a:rPr>
                              <m:t>𝐿</m:t>
                            </m:r>
                          </m:e>
                          <m:sub>
                            <m:r>
                              <a:rPr lang="en-US" altLang="zh-CN" i="1">
                                <a:latin typeface="Cambria Math" charset="0"/>
                                <a:ea typeface="SimSun" charset="0"/>
                                <a:cs typeface="SimSun" charset="0"/>
                              </a:rPr>
                              <m:t>𝑒</m:t>
                            </m:r>
                          </m:sub>
                        </m:sSub>
                      </m:den>
                    </m:f>
                  </m:oMath>
                </a14:m>
                <a:r>
                  <a:rPr lang="en-US" altLang="zh-CN" dirty="0">
                    <a:latin typeface="SimSun" charset="0"/>
                    <a:ea typeface="SimSun" charset="0"/>
                    <a:cs typeface="SimSun" charset="0"/>
                  </a:rPr>
                  <a:t> </a:t>
                </a:r>
                <a:r>
                  <a:rPr lang="zh-CN" altLang="zh-CN" dirty="0">
                    <a:latin typeface="SimSun" charset="0"/>
                    <a:ea typeface="SimSun" charset="0"/>
                    <a:cs typeface="SimSun" charset="0"/>
                  </a:rPr>
                  <a:t>表示直射光与环境光之间的比例</a:t>
                </a:r>
                <a:r>
                  <a:rPr lang="zh-CN" altLang="zh-CN" dirty="0">
                    <a:effectLst/>
                    <a:latin typeface="SimSun" charset="0"/>
                    <a:ea typeface="SimSun" charset="0"/>
                    <a:cs typeface="SimSun" charset="0"/>
                  </a:rPr>
                  <a:t> </a:t>
                </a:r>
                <a:endParaRPr kumimoji="1" lang="zh-CN" altLang="en-US" i="0" dirty="0" smtClean="0">
                  <a:latin typeface="SimSun" charset="0"/>
                  <a:ea typeface="SimSun" charset="0"/>
                  <a:cs typeface="SimSun" charset="0"/>
                </a:endParaRPr>
              </a:p>
              <a:p>
                <a:pPr>
                  <a:lnSpc>
                    <a:spcPct val="150000"/>
                  </a:lnSpc>
                </a:pPr>
                <a:r>
                  <a:rPr lang="zh-CN" altLang="zh-CN" dirty="0" smtClean="0">
                    <a:latin typeface="SimSun" charset="0"/>
                    <a:ea typeface="SimSun" charset="0"/>
                    <a:cs typeface="SimSun" charset="0"/>
                  </a:rPr>
                  <a:t>使用</a:t>
                </a:r>
                <a:r>
                  <a:rPr lang="zh-CN" altLang="zh-CN" dirty="0">
                    <a:latin typeface="SimSun" charset="0"/>
                    <a:ea typeface="SimSun" charset="0"/>
                    <a:cs typeface="SimSun" charset="0"/>
                  </a:rPr>
                  <a:t>该系数更新每个像素以获得无阴影的图像，新像素值的计算公式为：</a:t>
                </a:r>
              </a:p>
              <a:p>
                <a:pPr marL="0" indent="0">
                  <a:lnSpc>
                    <a:spcPct val="150000"/>
                  </a:lnSpc>
                  <a:buNone/>
                </a:pPr>
                <a14:m>
                  <m:oMathPara xmlns:m="http://schemas.openxmlformats.org/officeDocument/2006/math">
                    <m:oMathParaPr>
                      <m:jc m:val="centerGroup"/>
                    </m:oMathParaPr>
                    <m:oMath xmlns:m="http://schemas.openxmlformats.org/officeDocument/2006/math">
                      <m:sSubSup>
                        <m:sSubSupPr>
                          <m:ctrlPr>
                            <a:rPr lang="zh-CN" altLang="zh-CN" i="1">
                              <a:latin typeface="Cambria Math" charset="0"/>
                              <a:ea typeface="SimSun" charset="0"/>
                              <a:cs typeface="SimSun" charset="0"/>
                            </a:rPr>
                          </m:ctrlPr>
                        </m:sSubSupPr>
                        <m:e>
                          <m:r>
                            <a:rPr lang="en-US" altLang="zh-CN" i="1">
                              <a:latin typeface="Cambria Math" charset="0"/>
                              <a:ea typeface="SimSun" charset="0"/>
                              <a:cs typeface="SimSun" charset="0"/>
                            </a:rPr>
                            <m:t>𝐼</m:t>
                          </m:r>
                        </m:e>
                        <m:sub>
                          <m:r>
                            <a:rPr lang="en-US" altLang="zh-CN" i="1">
                              <a:latin typeface="Cambria Math" charset="0"/>
                              <a:ea typeface="SimSun" charset="0"/>
                              <a:cs typeface="SimSun" charset="0"/>
                            </a:rPr>
                            <m:t>𝑖</m:t>
                          </m:r>
                        </m:sub>
                        <m:sup>
                          <m:r>
                            <a:rPr lang="en-US" altLang="zh-CN" i="1">
                              <a:latin typeface="Cambria Math" charset="0"/>
                              <a:ea typeface="SimSun" charset="0"/>
                              <a:cs typeface="SimSun" charset="0"/>
                            </a:rPr>
                            <m:t>𝑠h𝑎𝑑𝑜𝑤</m:t>
                          </m:r>
                          <m:r>
                            <a:rPr lang="zh-CN" altLang="en-US" b="0" i="1" smtClean="0">
                              <a:latin typeface="Cambria Math" charset="0"/>
                              <a:ea typeface="SimSun" charset="0"/>
                              <a:cs typeface="SimSun" charset="0"/>
                            </a:rPr>
                            <m:t> </m:t>
                          </m:r>
                          <m:r>
                            <a:rPr lang="en-US" altLang="zh-CN" b="0" i="1" smtClean="0">
                              <a:latin typeface="Cambria Math" charset="0"/>
                              <a:ea typeface="SimSun" charset="0"/>
                              <a:cs typeface="SimSun" charset="0"/>
                            </a:rPr>
                            <m:t>_</m:t>
                          </m:r>
                          <m:r>
                            <a:rPr lang="en-US" altLang="zh-CN" i="1">
                              <a:latin typeface="Cambria Math" charset="0"/>
                              <a:ea typeface="SimSun" charset="0"/>
                              <a:cs typeface="SimSun" charset="0"/>
                            </a:rPr>
                            <m:t>𝑓𝑟𝑒𝑒</m:t>
                          </m:r>
                        </m:sup>
                      </m:sSubSup>
                      <m:r>
                        <a:rPr lang="en-US" altLang="zh-CN" i="1">
                          <a:latin typeface="Cambria Math" charset="0"/>
                          <a:ea typeface="SimSun" charset="0"/>
                          <a:cs typeface="SimSun" charset="0"/>
                        </a:rPr>
                        <m:t>=</m:t>
                      </m:r>
                      <m:f>
                        <m:fPr>
                          <m:ctrlPr>
                            <a:rPr lang="zh-CN" altLang="zh-CN" i="1">
                              <a:latin typeface="Cambria Math" charset="0"/>
                              <a:ea typeface="SimSun" charset="0"/>
                              <a:cs typeface="SimSun" charset="0"/>
                            </a:rPr>
                          </m:ctrlPr>
                        </m:fPr>
                        <m:num>
                          <m:r>
                            <a:rPr lang="en-US" altLang="zh-CN" i="1">
                              <a:latin typeface="Cambria Math" charset="0"/>
                              <a:ea typeface="SimSun" charset="0"/>
                              <a:cs typeface="SimSun" charset="0"/>
                            </a:rPr>
                            <m:t>𝑟</m:t>
                          </m:r>
                          <m:r>
                            <a:rPr lang="en-US" altLang="zh-CN" i="1">
                              <a:latin typeface="Cambria Math" charset="0"/>
                              <a:ea typeface="SimSun" charset="0"/>
                              <a:cs typeface="SimSun" charset="0"/>
                            </a:rPr>
                            <m:t>+1</m:t>
                          </m:r>
                        </m:num>
                        <m:den>
                          <m:sSub>
                            <m:sSubPr>
                              <m:ctrlPr>
                                <a:rPr lang="zh-CN" altLang="zh-CN" i="1">
                                  <a:latin typeface="Cambria Math" charset="0"/>
                                  <a:ea typeface="SimSun" charset="0"/>
                                  <a:cs typeface="SimSun" charset="0"/>
                                </a:rPr>
                              </m:ctrlPr>
                            </m:sSubPr>
                            <m:e>
                              <m:r>
                                <a:rPr lang="en-US" altLang="zh-CN" i="1">
                                  <a:latin typeface="Cambria Math" charset="0"/>
                                  <a:ea typeface="SimSun" charset="0"/>
                                  <a:cs typeface="SimSun" charset="0"/>
                                </a:rPr>
                                <m:t>𝑘</m:t>
                              </m:r>
                            </m:e>
                            <m:sub>
                              <m:r>
                                <a:rPr lang="en-US" altLang="zh-CN" i="1">
                                  <a:latin typeface="Cambria Math" charset="0"/>
                                  <a:ea typeface="SimSun" charset="0"/>
                                  <a:cs typeface="SimSun" charset="0"/>
                                </a:rPr>
                                <m:t>𝑖</m:t>
                              </m:r>
                            </m:sub>
                          </m:sSub>
                          <m:r>
                            <a:rPr lang="en-US" altLang="zh-CN" i="1">
                              <a:latin typeface="Cambria Math" charset="0"/>
                              <a:ea typeface="SimSun" charset="0"/>
                              <a:cs typeface="SimSun" charset="0"/>
                            </a:rPr>
                            <m:t>𝑟</m:t>
                          </m:r>
                          <m:r>
                            <a:rPr lang="en-US" altLang="zh-CN" i="1">
                              <a:latin typeface="Cambria Math" charset="0"/>
                              <a:ea typeface="SimSun" charset="0"/>
                              <a:cs typeface="SimSun" charset="0"/>
                            </a:rPr>
                            <m:t>+1</m:t>
                          </m:r>
                        </m:den>
                      </m:f>
                      <m:sSub>
                        <m:sSubPr>
                          <m:ctrlPr>
                            <a:rPr lang="zh-CN" altLang="zh-CN" i="1">
                              <a:latin typeface="Cambria Math" charset="0"/>
                              <a:ea typeface="SimSun" charset="0"/>
                              <a:cs typeface="SimSun" charset="0"/>
                            </a:rPr>
                          </m:ctrlPr>
                        </m:sSubPr>
                        <m:e>
                          <m:r>
                            <a:rPr lang="en-US" altLang="zh-CN" i="1">
                              <a:latin typeface="Cambria Math" charset="0"/>
                              <a:ea typeface="SimSun" charset="0"/>
                              <a:cs typeface="SimSun" charset="0"/>
                            </a:rPr>
                            <m:t>𝐼</m:t>
                          </m:r>
                        </m:e>
                        <m:sub>
                          <m:r>
                            <a:rPr lang="en-US" altLang="zh-CN" i="1">
                              <a:latin typeface="Cambria Math" charset="0"/>
                              <a:ea typeface="SimSun" charset="0"/>
                              <a:cs typeface="SimSun" charset="0"/>
                            </a:rPr>
                            <m:t>𝑖</m:t>
                          </m:r>
                        </m:sub>
                      </m:sSub>
                      <m:r>
                        <a:rPr lang="en-US" altLang="zh-CN" i="1">
                          <a:latin typeface="Cambria Math" charset="0"/>
                          <a:ea typeface="SimSun" charset="0"/>
                          <a:cs typeface="SimSun" charset="0"/>
                        </a:rPr>
                        <m:t> </m:t>
                      </m:r>
                    </m:oMath>
                  </m:oMathPara>
                </a14:m>
                <a:endParaRPr lang="zh-CN" altLang="zh-CN" dirty="0">
                  <a:latin typeface="SimSun" charset="0"/>
                  <a:ea typeface="SimSun" charset="0"/>
                  <a:cs typeface="SimSun" charset="0"/>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1371600" y="1953483"/>
                <a:ext cx="9601200" cy="4862951"/>
              </a:xfrm>
              <a:blipFill rotWithShape="0">
                <a:blip r:embed="rId3"/>
                <a:stretch>
                  <a:fillRect l="-63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97868668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kumimoji="1" lang="zh-CN" altLang="en-US" dirty="0" smtClean="0">
                <a:latin typeface="SimSun" charset="0"/>
                <a:ea typeface="SimSun" charset="0"/>
                <a:cs typeface="SimSun" charset="0"/>
              </a:rPr>
              <a:t>基于模型的阴影去除效果</a:t>
            </a:r>
            <a:endParaRPr kumimoji="1" lang="zh-CN" altLang="en-US" dirty="0">
              <a:latin typeface="SimSun" charset="0"/>
              <a:ea typeface="SimSun" charset="0"/>
              <a:cs typeface="SimSun" charset="0"/>
            </a:endParaRPr>
          </a:p>
        </p:txBody>
      </p:sp>
      <p:pic>
        <p:nvPicPr>
          <p:cNvPr id="5" name="内容占位符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71599" y="2382978"/>
            <a:ext cx="4672819" cy="3110345"/>
          </a:xfrm>
        </p:spPr>
      </p:pic>
      <p:pic>
        <p:nvPicPr>
          <p:cNvPr id="4" name="图片 3"/>
          <p:cNvPicPr>
            <a:picLocks noChangeAspect="1"/>
          </p:cNvPicPr>
          <p:nvPr/>
        </p:nvPicPr>
        <p:blipFill>
          <a:blip r:embed="rId3"/>
          <a:stretch>
            <a:fillRect/>
          </a:stretch>
        </p:blipFill>
        <p:spPr>
          <a:xfrm>
            <a:off x="6289964" y="2379869"/>
            <a:ext cx="4682836" cy="3113453"/>
          </a:xfrm>
          <a:prstGeom prst="rect">
            <a:avLst/>
          </a:prstGeom>
        </p:spPr>
      </p:pic>
      <p:pic>
        <p:nvPicPr>
          <p:cNvPr id="3" name="图片 2"/>
          <p:cNvPicPr>
            <a:picLocks noChangeAspect="1"/>
          </p:cNvPicPr>
          <p:nvPr/>
        </p:nvPicPr>
        <p:blipFill>
          <a:blip r:embed="rId4"/>
          <a:stretch>
            <a:fillRect/>
          </a:stretch>
        </p:blipFill>
        <p:spPr>
          <a:xfrm>
            <a:off x="6289964" y="2379868"/>
            <a:ext cx="4708148" cy="3113453"/>
          </a:xfrm>
          <a:prstGeom prst="rect">
            <a:avLst/>
          </a:prstGeom>
        </p:spPr>
      </p:pic>
    </p:spTree>
    <p:extLst>
      <p:ext uri="{BB962C8B-B14F-4D97-AF65-F5344CB8AC3E}">
        <p14:creationId xmlns:p14="http://schemas.microsoft.com/office/powerpoint/2010/main" val="130916855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kumimoji="1" lang="zh-CN" altLang="en-US" dirty="0" smtClean="0">
                <a:latin typeface="SimSun" charset="0"/>
                <a:ea typeface="SimSun" charset="0"/>
                <a:cs typeface="SimSun" charset="0"/>
              </a:rPr>
              <a:t>一个基本的实现思路</a:t>
            </a:r>
            <a:r>
              <a:rPr kumimoji="1" lang="zh-CN" altLang="en-US" dirty="0">
                <a:latin typeface="SimSun" charset="0"/>
                <a:ea typeface="SimSun" charset="0"/>
                <a:cs typeface="SimSun" charset="0"/>
              </a:rPr>
              <a:t/>
            </a:r>
            <a:br>
              <a:rPr kumimoji="1" lang="zh-CN" altLang="en-US" dirty="0">
                <a:latin typeface="SimSun" charset="0"/>
                <a:ea typeface="SimSun" charset="0"/>
                <a:cs typeface="SimSun" charset="0"/>
              </a:rPr>
            </a:br>
            <a:r>
              <a:rPr kumimoji="1" lang="en-US" altLang="zh-CN" sz="3100" dirty="0">
                <a:latin typeface="SimSun" charset="0"/>
                <a:ea typeface="SimSun" charset="0"/>
                <a:cs typeface="SimSun" charset="0"/>
              </a:rPr>
              <a:t>——</a:t>
            </a:r>
            <a:r>
              <a:rPr lang="en-US" altLang="zh-CN" sz="3100" dirty="0">
                <a:latin typeface="SimSun" charset="0"/>
                <a:ea typeface="SimSun" charset="0"/>
                <a:cs typeface="SimSun" charset="0"/>
              </a:rPr>
              <a:t>Shadow d</a:t>
            </a:r>
            <a:r>
              <a:rPr lang="en-US" altLang="zh-CN" sz="3100" dirty="0" smtClean="0">
                <a:latin typeface="SimSun" charset="0"/>
                <a:ea typeface="SimSun" charset="0"/>
                <a:cs typeface="SimSun" charset="0"/>
              </a:rPr>
              <a:t>etection </a:t>
            </a:r>
            <a:r>
              <a:rPr lang="en-US" altLang="zh-CN" sz="3100" dirty="0">
                <a:latin typeface="SimSun" charset="0"/>
                <a:ea typeface="SimSun" charset="0"/>
                <a:cs typeface="SimSun" charset="0"/>
              </a:rPr>
              <a:t>and r</a:t>
            </a:r>
            <a:r>
              <a:rPr lang="en-US" altLang="zh-CN" sz="3100" dirty="0" smtClean="0">
                <a:latin typeface="SimSun" charset="0"/>
                <a:ea typeface="SimSun" charset="0"/>
                <a:cs typeface="SimSun" charset="0"/>
              </a:rPr>
              <a:t>emoval </a:t>
            </a:r>
            <a:r>
              <a:rPr lang="en-US" altLang="zh-CN" sz="3100" dirty="0">
                <a:latin typeface="SimSun" charset="0"/>
                <a:ea typeface="SimSun" charset="0"/>
                <a:cs typeface="SimSun" charset="0"/>
              </a:rPr>
              <a:t>from a single image</a:t>
            </a:r>
            <a:r>
              <a:rPr lang="en-US" altLang="zh-CN" dirty="0">
                <a:latin typeface="SimSun" charset="0"/>
                <a:ea typeface="SimSun" charset="0"/>
                <a:cs typeface="SimSun" charset="0"/>
              </a:rPr>
              <a:t> </a:t>
            </a:r>
            <a:endParaRPr kumimoji="1" lang="zh-CN" altLang="en-US" dirty="0">
              <a:latin typeface="SimSun" charset="0"/>
              <a:ea typeface="SimSun" charset="0"/>
              <a:cs typeface="SimSun" charset="0"/>
            </a:endParaRPr>
          </a:p>
        </p:txBody>
      </p:sp>
      <p:sp>
        <p:nvSpPr>
          <p:cNvPr id="3" name="内容占位符 2"/>
          <p:cNvSpPr>
            <a:spLocks noGrp="1"/>
          </p:cNvSpPr>
          <p:nvPr>
            <p:ph idx="1"/>
          </p:nvPr>
        </p:nvSpPr>
        <p:spPr>
          <a:xfrm>
            <a:off x="1371600" y="1995044"/>
            <a:ext cx="9601200" cy="4807527"/>
          </a:xfrm>
        </p:spPr>
        <p:txBody>
          <a:bodyPr>
            <a:noAutofit/>
          </a:bodyPr>
          <a:lstStyle/>
          <a:p>
            <a:pPr marL="0" indent="0">
              <a:lnSpc>
                <a:spcPct val="150000"/>
              </a:lnSpc>
              <a:buNone/>
            </a:pPr>
            <a:r>
              <a:rPr kumimoji="1" lang="zh-CN" altLang="en-US" b="1" dirty="0" smtClean="0">
                <a:latin typeface="SimSun" charset="0"/>
                <a:ea typeface="SimSun" charset="0"/>
                <a:cs typeface="SimSun" charset="0"/>
              </a:rPr>
              <a:t>阴影去除：（加法阴影去除</a:t>
            </a:r>
            <a:r>
              <a:rPr kumimoji="1" lang="zh-CN" altLang="en-US" b="1" dirty="0">
                <a:latin typeface="SimSun" charset="0"/>
                <a:ea typeface="SimSun" charset="0"/>
                <a:cs typeface="SimSun" charset="0"/>
              </a:rPr>
              <a:t>）</a:t>
            </a:r>
            <a:endParaRPr kumimoji="1" lang="zh-CN" altLang="en-US" b="1" dirty="0" smtClean="0">
              <a:latin typeface="SimSun" charset="0"/>
              <a:ea typeface="SimSun" charset="0"/>
              <a:cs typeface="SimSun" charset="0"/>
            </a:endParaRPr>
          </a:p>
          <a:p>
            <a:pPr>
              <a:lnSpc>
                <a:spcPct val="150000"/>
              </a:lnSpc>
            </a:pPr>
            <a:r>
              <a:rPr lang="zh-CN" altLang="zh-CN" dirty="0" smtClean="0">
                <a:latin typeface="SimSun" charset="0"/>
                <a:ea typeface="SimSun" charset="0"/>
                <a:cs typeface="SimSun" charset="0"/>
              </a:rPr>
              <a:t>对</a:t>
            </a:r>
            <a:r>
              <a:rPr lang="zh-CN" altLang="zh-CN" dirty="0">
                <a:latin typeface="SimSun" charset="0"/>
                <a:ea typeface="SimSun" charset="0"/>
                <a:cs typeface="SimSun" charset="0"/>
              </a:rPr>
              <a:t>阴影区域中的颜色强度进行加法</a:t>
            </a:r>
            <a:r>
              <a:rPr lang="zh-CN" altLang="zh-CN" dirty="0" smtClean="0">
                <a:latin typeface="SimSun" charset="0"/>
                <a:ea typeface="SimSun" charset="0"/>
                <a:cs typeface="SimSun" charset="0"/>
              </a:rPr>
              <a:t>校正</a:t>
            </a:r>
            <a:endParaRPr lang="zh-CN" altLang="en-US" dirty="0">
              <a:latin typeface="SimSun" charset="0"/>
              <a:ea typeface="SimSun" charset="0"/>
              <a:cs typeface="SimSun" charset="0"/>
            </a:endParaRPr>
          </a:p>
          <a:p>
            <a:pPr>
              <a:lnSpc>
                <a:spcPct val="150000"/>
              </a:lnSpc>
            </a:pPr>
            <a:r>
              <a:rPr lang="zh-CN" altLang="zh-CN" dirty="0" smtClean="0">
                <a:latin typeface="SimSun" charset="0"/>
                <a:ea typeface="SimSun" charset="0"/>
                <a:cs typeface="SimSun" charset="0"/>
              </a:rPr>
              <a:t>计算图像</a:t>
            </a:r>
            <a:r>
              <a:rPr lang="zh-CN" altLang="zh-CN" dirty="0">
                <a:latin typeface="SimSun" charset="0"/>
                <a:ea typeface="SimSun" charset="0"/>
                <a:cs typeface="SimSun" charset="0"/>
              </a:rPr>
              <a:t>的阴影</a:t>
            </a:r>
            <a:r>
              <a:rPr lang="zh-CN" altLang="zh-CN" dirty="0" smtClean="0">
                <a:latin typeface="SimSun" charset="0"/>
                <a:ea typeface="SimSun" charset="0"/>
                <a:cs typeface="SimSun" charset="0"/>
              </a:rPr>
              <a:t>和</a:t>
            </a:r>
            <a:r>
              <a:rPr lang="zh-CN" altLang="en-US" dirty="0" smtClean="0">
                <a:latin typeface="SimSun" charset="0"/>
                <a:ea typeface="SimSun" charset="0"/>
                <a:cs typeface="SimSun" charset="0"/>
              </a:rPr>
              <a:t>非阴影</a:t>
            </a:r>
            <a:r>
              <a:rPr lang="zh-CN" altLang="zh-CN" dirty="0" smtClean="0">
                <a:latin typeface="SimSun" charset="0"/>
                <a:ea typeface="SimSun" charset="0"/>
                <a:cs typeface="SimSun" charset="0"/>
              </a:rPr>
              <a:t>区域</a:t>
            </a:r>
            <a:r>
              <a:rPr lang="zh-CN" altLang="zh-CN" dirty="0">
                <a:latin typeface="SimSun" charset="0"/>
                <a:ea typeface="SimSun" charset="0"/>
                <a:cs typeface="SimSun" charset="0"/>
              </a:rPr>
              <a:t>中的平均像素强度，并将这个差异添加到阴影区域中的每个像素中 </a:t>
            </a:r>
            <a:r>
              <a:rPr lang="zh-CN" altLang="zh-CN" dirty="0" smtClean="0">
                <a:latin typeface="SimSun" charset="0"/>
                <a:ea typeface="SimSun" charset="0"/>
                <a:cs typeface="SimSun" charset="0"/>
              </a:rPr>
              <a:t> </a:t>
            </a:r>
            <a:endParaRPr lang="zh-CN" altLang="en-US" dirty="0" smtClean="0">
              <a:latin typeface="SimSun" charset="0"/>
              <a:ea typeface="SimSun" charset="0"/>
              <a:cs typeface="SimSun" charset="0"/>
            </a:endParaRPr>
          </a:p>
          <a:p>
            <a:pPr marL="0" indent="0">
              <a:lnSpc>
                <a:spcPct val="150000"/>
              </a:lnSpc>
              <a:buNone/>
            </a:pPr>
            <a:r>
              <a:rPr kumimoji="1" lang="zh-CN" altLang="en-US" b="1" dirty="0" smtClean="0">
                <a:latin typeface="SimSun" charset="0"/>
                <a:ea typeface="SimSun" charset="0"/>
                <a:cs typeface="SimSun" charset="0"/>
              </a:rPr>
              <a:t>阴影去除：（</a:t>
            </a:r>
            <a:r>
              <a:rPr lang="zh-CN" altLang="zh-CN" b="1" dirty="0">
                <a:latin typeface="SimSun" charset="0"/>
                <a:ea typeface="SimSun" charset="0"/>
                <a:cs typeface="SimSun" charset="0"/>
              </a:rPr>
              <a:t>组合方法阴影去除 </a:t>
            </a:r>
            <a:r>
              <a:rPr kumimoji="1" lang="zh-CN" altLang="en-US" b="1" dirty="0" smtClean="0">
                <a:latin typeface="SimSun" charset="0"/>
                <a:ea typeface="SimSun" charset="0"/>
                <a:cs typeface="SimSun" charset="0"/>
              </a:rPr>
              <a:t>）</a:t>
            </a:r>
          </a:p>
          <a:p>
            <a:pPr>
              <a:lnSpc>
                <a:spcPct val="150000"/>
              </a:lnSpc>
            </a:pPr>
            <a:r>
              <a:rPr lang="zh-CN" altLang="zh-CN" dirty="0">
                <a:latin typeface="SimSun" charset="0"/>
                <a:ea typeface="SimSun" charset="0"/>
                <a:cs typeface="SimSun" charset="0"/>
              </a:rPr>
              <a:t>将图像转换为</a:t>
            </a:r>
            <a:r>
              <a:rPr lang="en-US" altLang="zh-CN" dirty="0" err="1">
                <a:latin typeface="SimSun" charset="0"/>
                <a:ea typeface="SimSun" charset="0"/>
                <a:cs typeface="SimSun" charset="0"/>
              </a:rPr>
              <a:t>YCbCr</a:t>
            </a:r>
            <a:r>
              <a:rPr lang="zh-CN" altLang="zh-CN" dirty="0">
                <a:latin typeface="SimSun" charset="0"/>
                <a:ea typeface="SimSun" charset="0"/>
                <a:cs typeface="SimSun" charset="0"/>
              </a:rPr>
              <a:t>色彩</a:t>
            </a:r>
            <a:r>
              <a:rPr lang="zh-CN" altLang="zh-CN" dirty="0" smtClean="0">
                <a:latin typeface="SimSun" charset="0"/>
                <a:ea typeface="SimSun" charset="0"/>
                <a:cs typeface="SimSun" charset="0"/>
              </a:rPr>
              <a:t>空间</a:t>
            </a:r>
            <a:endParaRPr lang="zh-CN" altLang="en-US" dirty="0" smtClean="0">
              <a:latin typeface="SimSun" charset="0"/>
              <a:ea typeface="SimSun" charset="0"/>
              <a:cs typeface="SimSun" charset="0"/>
            </a:endParaRPr>
          </a:p>
          <a:p>
            <a:pPr>
              <a:lnSpc>
                <a:spcPct val="150000"/>
              </a:lnSpc>
            </a:pPr>
            <a:r>
              <a:rPr lang="zh-CN" altLang="zh-CN" dirty="0" smtClean="0">
                <a:latin typeface="SimSun" charset="0"/>
                <a:ea typeface="SimSun" charset="0"/>
                <a:cs typeface="SimSun" charset="0"/>
              </a:rPr>
              <a:t>使用</a:t>
            </a:r>
            <a:r>
              <a:rPr lang="zh-CN" altLang="zh-CN" dirty="0">
                <a:latin typeface="SimSun" charset="0"/>
                <a:ea typeface="SimSun" charset="0"/>
                <a:cs typeface="SimSun" charset="0"/>
              </a:rPr>
              <a:t>基于模型的阴影去除方法进行</a:t>
            </a:r>
            <a:r>
              <a:rPr lang="en-US" altLang="zh-CN" dirty="0">
                <a:latin typeface="SimSun" charset="0"/>
                <a:ea typeface="SimSun" charset="0"/>
                <a:cs typeface="SimSun" charset="0"/>
              </a:rPr>
              <a:t>Y</a:t>
            </a:r>
            <a:r>
              <a:rPr lang="zh-CN" altLang="zh-CN" dirty="0">
                <a:latin typeface="SimSun" charset="0"/>
                <a:ea typeface="SimSun" charset="0"/>
                <a:cs typeface="SimSun" charset="0"/>
              </a:rPr>
              <a:t>通道的</a:t>
            </a:r>
            <a:r>
              <a:rPr lang="zh-CN" altLang="zh-CN" dirty="0" smtClean="0">
                <a:latin typeface="SimSun" charset="0"/>
                <a:ea typeface="SimSun" charset="0"/>
                <a:cs typeface="SimSun" charset="0"/>
              </a:rPr>
              <a:t>校正</a:t>
            </a:r>
            <a:endParaRPr lang="zh-CN" altLang="en-US" dirty="0" smtClean="0">
              <a:latin typeface="SimSun" charset="0"/>
              <a:ea typeface="SimSun" charset="0"/>
              <a:cs typeface="SimSun" charset="0"/>
            </a:endParaRPr>
          </a:p>
          <a:p>
            <a:pPr>
              <a:lnSpc>
                <a:spcPct val="150000"/>
              </a:lnSpc>
            </a:pPr>
            <a:r>
              <a:rPr lang="zh-CN" altLang="zh-CN" dirty="0" smtClean="0">
                <a:latin typeface="SimSun" charset="0"/>
                <a:ea typeface="SimSun" charset="0"/>
                <a:cs typeface="SimSun" charset="0"/>
              </a:rPr>
              <a:t>使用</a:t>
            </a:r>
            <a:r>
              <a:rPr lang="zh-CN" altLang="zh-CN" dirty="0">
                <a:latin typeface="SimSun" charset="0"/>
                <a:ea typeface="SimSun" charset="0"/>
                <a:cs typeface="SimSun" charset="0"/>
              </a:rPr>
              <a:t>加法阴影去除方法进行</a:t>
            </a:r>
            <a:r>
              <a:rPr lang="en-US" altLang="zh-CN" dirty="0" err="1">
                <a:latin typeface="SimSun" charset="0"/>
                <a:ea typeface="SimSun" charset="0"/>
                <a:cs typeface="SimSun" charset="0"/>
              </a:rPr>
              <a:t>Cb</a:t>
            </a:r>
            <a:r>
              <a:rPr lang="zh-CN" altLang="zh-CN" dirty="0">
                <a:latin typeface="SimSun" charset="0"/>
                <a:ea typeface="SimSun" charset="0"/>
                <a:cs typeface="SimSun" charset="0"/>
              </a:rPr>
              <a:t>和</a:t>
            </a:r>
            <a:r>
              <a:rPr lang="en-US" altLang="zh-CN" dirty="0">
                <a:latin typeface="SimSun" charset="0"/>
                <a:ea typeface="SimSun" charset="0"/>
                <a:cs typeface="SimSun" charset="0"/>
              </a:rPr>
              <a:t>Cr</a:t>
            </a:r>
            <a:r>
              <a:rPr lang="zh-CN" altLang="zh-CN" dirty="0">
                <a:latin typeface="SimSun" charset="0"/>
                <a:ea typeface="SimSun" charset="0"/>
                <a:cs typeface="SimSun" charset="0"/>
              </a:rPr>
              <a:t>通道的</a:t>
            </a:r>
            <a:r>
              <a:rPr lang="zh-CN" altLang="zh-CN" dirty="0" smtClean="0">
                <a:latin typeface="SimSun" charset="0"/>
                <a:ea typeface="SimSun" charset="0"/>
                <a:cs typeface="SimSun" charset="0"/>
              </a:rPr>
              <a:t>校正</a:t>
            </a:r>
            <a:endParaRPr lang="zh-CN" altLang="en-US" dirty="0" smtClean="0">
              <a:latin typeface="SimSun" charset="0"/>
              <a:ea typeface="SimSun" charset="0"/>
              <a:cs typeface="SimSun" charset="0"/>
            </a:endParaRPr>
          </a:p>
        </p:txBody>
      </p:sp>
    </p:spTree>
    <p:extLst>
      <p:ext uri="{BB962C8B-B14F-4D97-AF65-F5344CB8AC3E}">
        <p14:creationId xmlns:p14="http://schemas.microsoft.com/office/powerpoint/2010/main" val="156639627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latin typeface="SimSun" charset="0"/>
                <a:ea typeface="SimSun" charset="0"/>
                <a:cs typeface="SimSun" charset="0"/>
              </a:rPr>
              <a:t>基本实现方法的问题</a:t>
            </a:r>
            <a:br>
              <a:rPr kumimoji="1" lang="zh-CN" altLang="en-US" dirty="0" smtClean="0">
                <a:latin typeface="SimSun" charset="0"/>
                <a:ea typeface="SimSun" charset="0"/>
                <a:cs typeface="SimSun" charset="0"/>
              </a:rPr>
            </a:br>
            <a:r>
              <a:rPr kumimoji="1" lang="en-US" altLang="zh-CN" dirty="0" smtClean="0">
                <a:latin typeface="SimSun" charset="0"/>
                <a:ea typeface="SimSun" charset="0"/>
                <a:cs typeface="SimSun" charset="0"/>
              </a:rPr>
              <a:t>——</a:t>
            </a:r>
            <a:r>
              <a:rPr kumimoji="1" lang="zh-CN" altLang="en-US" sz="2800" dirty="0" smtClean="0">
                <a:latin typeface="SimSun" charset="0"/>
                <a:ea typeface="SimSun" charset="0"/>
                <a:cs typeface="SimSun" charset="0"/>
              </a:rPr>
              <a:t>阴影检测算法不够健壮</a:t>
            </a:r>
            <a:endParaRPr kumimoji="1" lang="zh-CN" altLang="en-US" sz="2800" dirty="0">
              <a:latin typeface="SimSun" charset="0"/>
              <a:ea typeface="SimSun" charset="0"/>
              <a:cs typeface="SimSun" charset="0"/>
            </a:endParaRPr>
          </a:p>
        </p:txBody>
      </p:sp>
      <p:pic>
        <p:nvPicPr>
          <p:cNvPr id="4" name="内容占位符 3"/>
          <p:cNvPicPr>
            <a:picLocks noGrp="1" noChangeAspect="1"/>
          </p:cNvPicPr>
          <p:nvPr>
            <p:ph idx="1"/>
          </p:nvPr>
        </p:nvPicPr>
        <p:blipFill>
          <a:blip r:embed="rId3"/>
          <a:stretch>
            <a:fillRect/>
          </a:stretch>
        </p:blipFill>
        <p:spPr>
          <a:xfrm>
            <a:off x="7232070" y="2404802"/>
            <a:ext cx="4457101" cy="3923841"/>
          </a:xfrm>
          <a:prstGeom prst="rect">
            <a:avLst/>
          </a:prstGeom>
        </p:spPr>
      </p:pic>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04767" y="2403189"/>
            <a:ext cx="5902940" cy="3925455"/>
          </a:xfrm>
          <a:prstGeom prst="rect">
            <a:avLst/>
          </a:prstGeom>
        </p:spPr>
      </p:pic>
    </p:spTree>
    <p:extLst>
      <p:ext uri="{BB962C8B-B14F-4D97-AF65-F5344CB8AC3E}">
        <p14:creationId xmlns:p14="http://schemas.microsoft.com/office/powerpoint/2010/main" val="125183044"/>
      </p:ext>
    </p:extLst>
  </p:cSld>
  <p:clrMapOvr>
    <a:masterClrMapping/>
  </p:clrMapOvr>
  <p:timing>
    <p:tnLst>
      <p:par>
        <p:cTn id="1" dur="indefinite" restart="never" nodeType="tmRoot"/>
      </p:par>
    </p:tnLst>
  </p:timing>
</p:sld>
</file>

<file path=ppt/theme/theme1.xml><?xml version="1.0" encoding="utf-8"?>
<a:theme xmlns:a="http://schemas.openxmlformats.org/drawingml/2006/main" name="TF10001025">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10001025" id="{F9915BBD-9749-466F-995C-8C8D6A938EC0}" vid="{CF1D1A65-FC75-42D2-B7EF-D2991382DC6F}"/>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裁剪</Template>
  <TotalTime>540</TotalTime>
  <Words>914</Words>
  <Application>Microsoft Macintosh PowerPoint</Application>
  <PresentationFormat>宽屏</PresentationFormat>
  <Paragraphs>110</Paragraphs>
  <Slides>18</Slides>
  <Notes>11</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18</vt:i4>
      </vt:variant>
    </vt:vector>
  </HeadingPairs>
  <TitlesOfParts>
    <vt:vector size="27" baseType="lpstr">
      <vt:lpstr>Calibri</vt:lpstr>
      <vt:lpstr>Cambria Math</vt:lpstr>
      <vt:lpstr>Franklin Gothic Book</vt:lpstr>
      <vt:lpstr>Helvetica</vt:lpstr>
      <vt:lpstr>SimSun</vt:lpstr>
      <vt:lpstr>Times New Roman</vt:lpstr>
      <vt:lpstr>华文楷体</vt:lpstr>
      <vt:lpstr>宋体</vt:lpstr>
      <vt:lpstr>TF10001025</vt:lpstr>
      <vt:lpstr>户外场景下的静态阴影检测与去除 </vt:lpstr>
      <vt:lpstr>单张静态图片阴影处理的难点</vt:lpstr>
      <vt:lpstr>静态阴影检测方法 </vt:lpstr>
      <vt:lpstr>静态阴影检测方法 </vt:lpstr>
      <vt:lpstr>一个基本的实现思路 ——Shadow detection and removal from a single image </vt:lpstr>
      <vt:lpstr>一个基本的实现思路 ——Shadow detection and removal from a single image </vt:lpstr>
      <vt:lpstr>基于模型的阴影去除效果</vt:lpstr>
      <vt:lpstr>一个基本的实现思路 ——Shadow detection and removal from a single image </vt:lpstr>
      <vt:lpstr>基本实现方法的问题 ——阴影检测算法不够健壮</vt:lpstr>
      <vt:lpstr>优化的阴影检测方法 ——Detecting Ground Shadows in Outdoor Consumer Photographs</vt:lpstr>
      <vt:lpstr>通过分水岭分割算法分找到的边缘 </vt:lpstr>
      <vt:lpstr>优化的阴影检测方法 ——Detecting Ground Shadows in Outdoor Consumer Photographs</vt:lpstr>
      <vt:lpstr>优化的阴影检测方法 ——Detecting Ground Shadows in Outdoor Consumer Photographs</vt:lpstr>
      <vt:lpstr>优化阴影检测后仍存在的问题 ——阴影部分边缘过于清晰</vt:lpstr>
      <vt:lpstr>阴影边界处理 ——Leave-one-out Kernel Optimization for Shadow Detection and Removal  </vt:lpstr>
      <vt:lpstr>处理阴影边界后的结果</vt:lpstr>
      <vt:lpstr>亮点</vt:lpstr>
      <vt:lpstr>Q &amp; A</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户外场景下的静态阴影检测与去除 </dc:title>
  <dc:creator>744846744@qq.com</dc:creator>
  <cp:lastModifiedBy>744846744@qq.com</cp:lastModifiedBy>
  <cp:revision>63</cp:revision>
  <dcterms:created xsi:type="dcterms:W3CDTF">2017-05-23T04:33:00Z</dcterms:created>
  <dcterms:modified xsi:type="dcterms:W3CDTF">2017-05-24T01:33:58Z</dcterms:modified>
</cp:coreProperties>
</file>